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1.xml" ContentType="application/vnd.openxmlformats-officedocument.presentationml.notesSlide+xml"/>
  <Override PartName="/ppt/media/image8.jpeg" ContentType="image/jpeg"/>
  <Override PartName="/ppt/media/image9.jpeg" ContentType="image/jpeg"/>
  <Override PartName="/ppt/notesSlides/notesSlide2.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Se comercializa smirna, substanță folosită la îmbălsămare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Când proconsulul Statius Quadratus îl îndeamnă să se lepede de Isus, bătrânul Policarp, clătinându-şi capul, răspunde: „De 86 de ani îl slujesc şi nu mi-a făcut nici un rău, cum aş putea să-l insult pe Regele meu care m-a răscumpărat?” „Am putere să poruncesc să fii ars de viu”, adăugă proconsulul. „Focul cu care tu mă ameninţi – răspunde Policarp – arde şi frige un moment, dar apoi trece: eu mă tem de focul nestins al osândei veşnice”.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u și subtitlu">
    <p:spTree>
      <p:nvGrpSpPr>
        <p:cNvPr id="1" name=""/>
        <p:cNvGrpSpPr/>
        <p:nvPr/>
      </p:nvGrpSpPr>
      <p:grpSpPr>
        <a:xfrm>
          <a:off x="0" y="0"/>
          <a:ext cx="0" cy="0"/>
          <a:chOff x="0" y="0"/>
          <a:chExt cx="0" cy="0"/>
        </a:xfrm>
      </p:grpSpPr>
      <p:sp>
        <p:nvSpPr>
          <p:cNvPr id="11" name="Shape 11"/>
          <p:cNvSpPr/>
          <p:nvPr>
            <p:ph type="title"/>
          </p:nvPr>
        </p:nvSpPr>
        <p:spPr>
          <a:xfrm>
            <a:off x="1104900" y="1473200"/>
            <a:ext cx="10795000" cy="3556000"/>
          </a:xfrm>
          <a:prstGeom prst="rect">
            <a:avLst/>
          </a:prstGeom>
        </p:spPr>
        <p:txBody>
          <a:bodyPr anchor="b"/>
          <a:lstStyle/>
          <a:p>
            <a:pPr/>
            <a:r>
              <a:t>Text titlu</a:t>
            </a:r>
          </a:p>
        </p:txBody>
      </p:sp>
      <p:sp>
        <p:nvSpPr>
          <p:cNvPr id="12" name="Shape 12"/>
          <p:cNvSpPr/>
          <p:nvPr>
            <p:ph type="body" sz="quarter" idx="1"/>
          </p:nvPr>
        </p:nvSpPr>
        <p:spPr>
          <a:xfrm>
            <a:off x="1104900" y="5016500"/>
            <a:ext cx="10795000" cy="22352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pPr/>
            <a:r>
              <a:t>Nivel corp unu</a:t>
            </a:r>
          </a:p>
          <a:p>
            <a:pPr lvl="1"/>
            <a:r>
              <a:t>Nivel corp doi</a:t>
            </a:r>
          </a:p>
          <a:p>
            <a:pPr lvl="2"/>
            <a:r>
              <a:t>Nivel corp trei</a:t>
            </a:r>
          </a:p>
          <a:p>
            <a:pPr lvl="3"/>
            <a:r>
              <a:t>Nivel corp patru</a:t>
            </a:r>
          </a:p>
          <a:p>
            <a:pPr lvl="4"/>
            <a:r>
              <a:t>Nivel corp cinci</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71500"/>
          </a:xfrm>
          <a:prstGeom prst="rect">
            <a:avLst/>
          </a:prstGeom>
        </p:spPr>
        <p:txBody>
          <a:bodyPr anchor="t">
            <a:spAutoFit/>
          </a:bodyPr>
          <a:lstStyle>
            <a:lvl1pPr marL="0" indent="0" algn="ctr">
              <a:spcBef>
                <a:spcPts val="0"/>
              </a:spcBef>
              <a:buClrTx/>
              <a:buSzTx/>
              <a:buNone/>
              <a:defRPr sz="3000"/>
            </a:lvl1pPr>
          </a:lstStyle>
          <a:p>
            <a:pPr/>
            <a:r>
              <a:t>–Ion Popescu</a:t>
            </a:r>
          </a:p>
        </p:txBody>
      </p:sp>
      <p:sp>
        <p:nvSpPr>
          <p:cNvPr id="94" name="Shape 94"/>
          <p:cNvSpPr/>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None/>
              <a:defRPr sz="4200"/>
            </a:lvl1pPr>
          </a:lstStyle>
          <a:p>
            <a:pPr/>
            <a:r>
              <a:t>“Scrieți un citat aici.”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oză">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a:ln w="25400"/>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Necompletat">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oză - 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1104900" y="6248400"/>
            <a:ext cx="10795000" cy="1397000"/>
          </a:xfrm>
          <a:prstGeom prst="rect">
            <a:avLst/>
          </a:prstGeom>
        </p:spPr>
        <p:txBody>
          <a:bodyPr/>
          <a:lstStyle/>
          <a:p>
            <a:pPr/>
            <a:r>
              <a:t>Text titlu</a:t>
            </a:r>
          </a:p>
        </p:txBody>
      </p:sp>
      <p:sp>
        <p:nvSpPr>
          <p:cNvPr id="22" name="Shape 22"/>
          <p:cNvSpPr/>
          <p:nvPr>
            <p:ph type="body" sz="quarter" idx="1"/>
          </p:nvPr>
        </p:nvSpPr>
        <p:spPr>
          <a:xfrm>
            <a:off x="1104900" y="7632700"/>
            <a:ext cx="10795000" cy="13970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pPr/>
            <a:r>
              <a:t>Nivel corp unu</a:t>
            </a:r>
          </a:p>
          <a:p>
            <a:pPr lvl="1"/>
            <a:r>
              <a:t>Nivel corp doi</a:t>
            </a:r>
          </a:p>
          <a:p>
            <a:pPr lvl="2"/>
            <a:r>
              <a:t>Nivel corp trei</a:t>
            </a:r>
          </a:p>
          <a:p>
            <a:pPr lvl="3"/>
            <a:r>
              <a:t>Nivel corp patru</a:t>
            </a:r>
          </a:p>
          <a:p>
            <a:pPr lvl="4"/>
            <a:r>
              <a:t>Nivel corp cinci</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u - Centru">
    <p:spTree>
      <p:nvGrpSpPr>
        <p:cNvPr id="1" name=""/>
        <p:cNvGrpSpPr/>
        <p:nvPr/>
      </p:nvGrpSpPr>
      <p:grpSpPr>
        <a:xfrm>
          <a:off x="0" y="0"/>
          <a:ext cx="0" cy="0"/>
          <a:chOff x="0" y="0"/>
          <a:chExt cx="0" cy="0"/>
        </a:xfrm>
      </p:grpSpPr>
      <p:sp>
        <p:nvSpPr>
          <p:cNvPr id="30" name="Shape 30"/>
          <p:cNvSpPr/>
          <p:nvPr>
            <p:ph type="title"/>
          </p:nvPr>
        </p:nvSpPr>
        <p:spPr>
          <a:xfrm>
            <a:off x="1104900" y="3098800"/>
            <a:ext cx="10795000" cy="3556000"/>
          </a:xfrm>
          <a:prstGeom prst="rect">
            <a:avLst/>
          </a:prstGeom>
        </p:spPr>
        <p:txBody>
          <a:bodyPr/>
          <a:lstStyle>
            <a:lvl1pPr>
              <a:defRPr sz="6000"/>
            </a:lvl1pPr>
          </a:lstStyle>
          <a:p>
            <a:pPr/>
            <a:r>
              <a:t>Text titlu</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oză - Vertical">
    <p:spTree>
      <p:nvGrpSpPr>
        <p:cNvPr id="1" name=""/>
        <p:cNvGrpSpPr/>
        <p:nvPr/>
      </p:nvGrpSpPr>
      <p:grpSpPr>
        <a:xfrm>
          <a:off x="0" y="0"/>
          <a:ext cx="0" cy="0"/>
          <a:chOff x="0" y="0"/>
          <a:chExt cx="0" cy="0"/>
        </a:xfrm>
      </p:grpSpPr>
      <p:sp>
        <p:nvSpPr>
          <p:cNvPr id="38" name="Shape 38"/>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635000" y="1473200"/>
            <a:ext cx="5715000" cy="3314700"/>
          </a:xfrm>
          <a:prstGeom prst="rect">
            <a:avLst/>
          </a:prstGeom>
        </p:spPr>
        <p:txBody>
          <a:bodyPr anchor="b"/>
          <a:lstStyle>
            <a:lvl1pPr>
              <a:defRPr sz="6000"/>
            </a:lvl1pPr>
          </a:lstStyle>
          <a:p>
            <a:pPr/>
            <a:r>
              <a:t>Text titlu</a:t>
            </a:r>
          </a:p>
        </p:txBody>
      </p:sp>
      <p:sp>
        <p:nvSpPr>
          <p:cNvPr id="40" name="Shape 40"/>
          <p:cNvSpPr/>
          <p:nvPr>
            <p:ph type="body" sz="quarter" idx="1"/>
          </p:nvPr>
        </p:nvSpPr>
        <p:spPr>
          <a:xfrm>
            <a:off x="635000" y="4940300"/>
            <a:ext cx="5715000" cy="36068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pPr/>
            <a:r>
              <a:t>Nivel corp unu</a:t>
            </a:r>
          </a:p>
          <a:p>
            <a:pPr lvl="1"/>
            <a:r>
              <a:t>Nivel corp doi</a:t>
            </a:r>
          </a:p>
          <a:p>
            <a:pPr lvl="2"/>
            <a:r>
              <a:t>Nivel corp trei</a:t>
            </a:r>
          </a:p>
          <a:p>
            <a:pPr lvl="3"/>
            <a:r>
              <a:t>Nivel corp patru</a:t>
            </a:r>
          </a:p>
          <a:p>
            <a:pPr lvl="4"/>
            <a:r>
              <a:t>Nivel corp cinci</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u - Sus">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Text titlu</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u și marcatori">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Text titlu</a:t>
            </a:r>
          </a:p>
        </p:txBody>
      </p:sp>
      <p:sp>
        <p:nvSpPr>
          <p:cNvPr id="57" name="Shape 57"/>
          <p:cNvSpPr/>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corp unu</a:t>
            </a:r>
          </a:p>
          <a:p>
            <a:pPr lvl="1"/>
            <a:r>
              <a:t>Nivel corp doi</a:t>
            </a:r>
          </a:p>
          <a:p>
            <a:pPr lvl="2"/>
            <a:r>
              <a:t>Nivel corp trei</a:t>
            </a:r>
          </a:p>
          <a:p>
            <a:pPr lvl="3"/>
            <a:r>
              <a:t>Nivel corp patru</a:t>
            </a:r>
          </a:p>
          <a:p>
            <a:pPr lvl="4"/>
            <a:r>
              <a:t>Nivel corp cinci</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u, marcatori și poză">
    <p:spTree>
      <p:nvGrpSpPr>
        <p:cNvPr id="1" name=""/>
        <p:cNvGrpSpPr/>
        <p:nvPr/>
      </p:nvGrpSpPr>
      <p:grpSpPr>
        <a:xfrm>
          <a:off x="0" y="0"/>
          <a:ext cx="0" cy="0"/>
          <a:chOff x="0" y="0"/>
          <a:chExt cx="0" cy="0"/>
        </a:xfrm>
      </p:grpSpPr>
      <p:sp>
        <p:nvSpPr>
          <p:cNvPr id="65" name="Shape 65"/>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Text titlu</a:t>
            </a:r>
          </a:p>
        </p:txBody>
      </p:sp>
      <p:sp>
        <p:nvSpPr>
          <p:cNvPr id="67" name="Shape 67"/>
          <p:cNvSpPr/>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Nivel corp unu</a:t>
            </a:r>
          </a:p>
          <a:p>
            <a:pPr lvl="1"/>
            <a:r>
              <a:t>Nivel corp doi</a:t>
            </a:r>
          </a:p>
          <a:p>
            <a:pPr lvl="2"/>
            <a:r>
              <a:t>Nivel corp trei</a:t>
            </a:r>
          </a:p>
          <a:p>
            <a:pPr lvl="3"/>
            <a:r>
              <a:t>Nivel corp patru</a:t>
            </a:r>
          </a:p>
          <a:p>
            <a:pPr lvl="4"/>
            <a:r>
              <a:t>Nivel corp cinci</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Marcatori">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corp unu</a:t>
            </a:r>
          </a:p>
          <a:p>
            <a:pPr lvl="1"/>
            <a:r>
              <a:t>Nivel corp doi</a:t>
            </a:r>
          </a:p>
          <a:p>
            <a:pPr lvl="2"/>
            <a:r>
              <a:t>Nivel corp trei</a:t>
            </a:r>
          </a:p>
          <a:p>
            <a:pPr lvl="3"/>
            <a:r>
              <a:t>Nivel corp patru</a:t>
            </a:r>
          </a:p>
          <a:p>
            <a:pPr lvl="4"/>
            <a:r>
              <a:t>Nivel corp cinci</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oză - 3 exemplare">
    <p:spTree>
      <p:nvGrpSpPr>
        <p:cNvPr id="1" name=""/>
        <p:cNvGrpSpPr/>
        <p:nvPr/>
      </p:nvGrpSpPr>
      <p:grpSpPr>
        <a:xfrm>
          <a:off x="0" y="0"/>
          <a:ext cx="0" cy="0"/>
          <a:chOff x="0" y="0"/>
          <a:chExt cx="0" cy="0"/>
        </a:xfrm>
      </p:grpSpPr>
      <p:sp>
        <p:nvSpPr>
          <p:cNvPr id="83" name="Shape 83"/>
          <p:cNvSpPr/>
          <p:nvPr>
            <p:ph type="pic" sz="quarter" idx="13"/>
          </p:nvPr>
        </p:nvSpPr>
        <p:spPr>
          <a:xfrm>
            <a:off x="7835900" y="4974535"/>
            <a:ext cx="4508500" cy="4140201"/>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7835900" y="626165"/>
            <a:ext cx="4508500" cy="4152901"/>
          </a:xfrm>
          <a:prstGeom prst="rect">
            <a:avLst/>
          </a:prstGeom>
          <a:ln w="9525">
            <a:round/>
          </a:ln>
        </p:spPr>
        <p:txBody>
          <a:bodyPr lIns="91439" tIns="45719" rIns="91439" bIns="45719" anchor="t">
            <a:noAutofit/>
          </a:bodyPr>
          <a:lstStyle/>
          <a:p>
            <a:pPr/>
          </a:p>
        </p:txBody>
      </p:sp>
      <p:sp>
        <p:nvSpPr>
          <p:cNvPr id="85" name="Shape 85"/>
          <p:cNvSpPr/>
          <p:nvPr>
            <p:ph type="pic" idx="15"/>
          </p:nvPr>
        </p:nvSpPr>
        <p:spPr>
          <a:xfrm>
            <a:off x="609600" y="631776"/>
            <a:ext cx="7035800" cy="8496301"/>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Nivel corp unu</a:t>
            </a:r>
          </a:p>
          <a:p>
            <a:pPr lvl="1"/>
            <a:r>
              <a:t>Nivel corp doi</a:t>
            </a:r>
          </a:p>
          <a:p>
            <a:pPr lvl="2"/>
            <a:r>
              <a:t>Nivel corp trei</a:t>
            </a:r>
          </a:p>
          <a:p>
            <a:pPr lvl="3"/>
            <a:r>
              <a:t>Nivel corp patru</a:t>
            </a:r>
          </a:p>
          <a:p>
            <a:pPr lvl="4"/>
            <a:r>
              <a:t>Nivel corp cinci</a:t>
            </a:r>
          </a:p>
        </p:txBody>
      </p:sp>
      <p:sp>
        <p:nvSpPr>
          <p:cNvPr id="3" name="Shape 3"/>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 titlu</a:t>
            </a:r>
          </a:p>
        </p:txBody>
      </p:sp>
      <p:sp>
        <p:nvSpPr>
          <p:cNvPr id="4" name="Shape 4"/>
          <p:cNvSpPr/>
          <p:nvPr>
            <p:ph type="sldNum" sz="quarter" idx="2"/>
          </p:nvPr>
        </p:nvSpPr>
        <p:spPr>
          <a:xfrm>
            <a:off x="6315111" y="9321800"/>
            <a:ext cx="361877" cy="368300"/>
          </a:xfrm>
          <a:prstGeom prst="rect">
            <a:avLst/>
          </a:prstGeom>
          <a:ln w="12700">
            <a:miter lim="400000"/>
          </a:ln>
        </p:spPr>
        <p:txBody>
          <a:bodyPr wrap="none" lIns="50800" tIns="50800" rIns="50800" bIns="50800">
            <a:spAutoFit/>
          </a:bodyPr>
          <a:lstStyle>
            <a:lvl1pPr>
              <a:defRPr b="1" sz="18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600" u="none">
          <a:ln>
            <a:noFill/>
          </a:ln>
          <a:solidFill>
            <a:srgbClr val="85604A"/>
          </a:solidFill>
          <a:uFillTx/>
          <a:latin typeface="+mn-lt"/>
          <a:ea typeface="+mn-ea"/>
          <a:cs typeface="+mn-cs"/>
          <a:sym typeface="Baskerville"/>
        </a:defRPr>
      </a:lvl9pPr>
    </p:titleStyle>
    <p:bodyStyle>
      <a:lvl1pPr marL="381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1pPr>
      <a:lvl2pPr marL="762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2pPr>
      <a:lvl3pPr marL="1143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3pPr>
      <a:lvl4pPr marL="1524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4pPr>
      <a:lvl5pPr marL="1905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5pPr>
      <a:lvl6pPr marL="2286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6pPr>
      <a:lvl7pPr marL="2667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7pPr>
      <a:lvl8pPr marL="3048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8pPr>
      <a:lvl9pPr marL="3429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Baskerville"/>
        </a:defRPr>
      </a:lvl9pPr>
    </p:bodyStyle>
    <p:otherStyle>
      <a:lvl1pPr marL="0" marR="0" indent="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1pPr>
      <a:lvl2pPr marL="0" marR="0" indent="2286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2pPr>
      <a:lvl3pPr marL="0" marR="0" indent="4572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3pPr>
      <a:lvl4pPr marL="0" marR="0" indent="6858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4pPr>
      <a:lvl5pPr marL="0" marR="0" indent="9144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5pPr>
      <a:lvl6pPr marL="0" marR="0" indent="11430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6pPr>
      <a:lvl7pPr marL="0" marR="0" indent="13716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7pPr>
      <a:lvl8pPr marL="0" marR="0" indent="16002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8pPr>
      <a:lvl9pPr marL="0" marR="0" indent="1828800" algn="ctr" defTabSz="58420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Baskervill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 Id="rId3" Type="http://schemas.openxmlformats.org/officeDocument/2006/relationships/image" Target="../media/image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r>
              <a:t>Cele 7 biserici</a:t>
            </a:r>
          </a:p>
        </p:txBody>
      </p:sp>
      <p:sp>
        <p:nvSpPr>
          <p:cNvPr id="120" name="Shape 120"/>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p>
            <a:pPr/>
          </a:p>
        </p:txBody>
      </p:sp>
      <p:sp>
        <p:nvSpPr>
          <p:cNvPr id="149" name="Shape 149"/>
          <p:cNvSpPr/>
          <p:nvPr>
            <p:ph type="body" idx="1"/>
          </p:nvPr>
        </p:nvSpPr>
        <p:spPr>
          <a:prstGeom prst="rect">
            <a:avLst/>
          </a:prstGeom>
        </p:spPr>
        <p:txBody>
          <a:bodyPr/>
          <a:lstStyle/>
          <a:p>
            <a:pPr>
              <a:buBlip>
                <a:blip r:embed="rId2"/>
              </a:buBlip>
            </a:pPr>
          </a:p>
        </p:txBody>
      </p:sp>
      <p:pic>
        <p:nvPicPr>
          <p:cNvPr id="150" name="pasted-image.jpg"/>
          <p:cNvPicPr>
            <a:picLocks noChangeAspect="1"/>
          </p:cNvPicPr>
          <p:nvPr/>
        </p:nvPicPr>
        <p:blipFill>
          <a:blip r:embed="rId3">
            <a:extLst/>
          </a:blip>
          <a:stretch>
            <a:fillRect/>
          </a:stretch>
        </p:blipFill>
        <p:spPr>
          <a:xfrm>
            <a:off x="-806450" y="0"/>
            <a:ext cx="146177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pasted-image.jpg"/>
          <p:cNvPicPr>
            <a:picLocks noChangeAspect="1"/>
          </p:cNvPicPr>
          <p:nvPr>
            <p:ph type="pic" idx="13"/>
          </p:nvPr>
        </p:nvPicPr>
        <p:blipFill>
          <a:blip r:embed="rId2">
            <a:extLst/>
          </a:blip>
          <a:srcRect l="0" t="0" r="0" b="0"/>
          <a:stretch>
            <a:fillRect/>
          </a:stretch>
        </p:blipFill>
        <p:spPr>
          <a:prstGeom prst="rect">
            <a:avLst/>
          </a:prstGeom>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pasted-image.jpeg"/>
          <p:cNvPicPr>
            <a:picLocks noChangeAspect="1"/>
          </p:cNvPicPr>
          <p:nvPr>
            <p:ph type="pic" idx="13"/>
          </p:nvPr>
        </p:nvPicPr>
        <p:blipFill>
          <a:blip r:embed="rId2">
            <a:extLst/>
          </a:blip>
          <a:srcRect l="1677" t="0" r="1677" b="0"/>
          <a:stretch>
            <a:fillRect/>
          </a:stretch>
        </p:blipFill>
        <p:spPr>
          <a:prstGeom prst="rect">
            <a:avLst/>
          </a:prstGeom>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pasted-image.jpg"/>
          <p:cNvPicPr>
            <a:picLocks noChangeAspect="1"/>
          </p:cNvPicPr>
          <p:nvPr>
            <p:ph type="pic" idx="13"/>
          </p:nvPr>
        </p:nvPicPr>
        <p:blipFill>
          <a:blip r:embed="rId2">
            <a:extLst/>
          </a:blip>
          <a:srcRect l="5455" t="0" r="5455" b="0"/>
          <a:stretch>
            <a:fillRect/>
          </a:stretch>
        </p:blipFill>
        <p:spPr>
          <a:prstGeom prst="rect">
            <a:avLst/>
          </a:prstGeom>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 name="pasted-image.jpg"/>
          <p:cNvPicPr>
            <a:picLocks noChangeAspect="1"/>
          </p:cNvPicPr>
          <p:nvPr>
            <p:ph type="pic" idx="13"/>
          </p:nvPr>
        </p:nvPicPr>
        <p:blipFill>
          <a:blip r:embed="rId3">
            <a:extLst/>
          </a:blip>
          <a:srcRect l="0" t="12500" r="0" b="12500"/>
          <a:stretch>
            <a:fillRect/>
          </a:stretch>
        </p:blipFill>
        <p:spPr>
          <a:prstGeom prst="rect">
            <a:avLst/>
          </a:prstGeom>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pasted-image.jpg"/>
          <p:cNvPicPr>
            <a:picLocks noChangeAspect="1"/>
          </p:cNvPicPr>
          <p:nvPr>
            <p:ph type="pic" idx="13"/>
          </p:nvPr>
        </p:nvPicPr>
        <p:blipFill>
          <a:blip r:embed="rId2">
            <a:extLst/>
          </a:blip>
          <a:srcRect l="0" t="0" r="0" b="0"/>
          <a:stretch>
            <a:fillRect/>
          </a:stretch>
        </p:blipFill>
        <p:spPr>
          <a:prstGeom prst="rect">
            <a:avLst/>
          </a:prstGeom>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
          <p:cNvPicPr>
            <a:picLocks noChangeAspect="0"/>
          </p:cNvPicPr>
          <p:nvPr>
            <p:ph type="pic" idx="13"/>
          </p:nvPr>
        </p:nvPicPr>
        <p:blipFill>
          <a:blip r:embed="rId2">
            <a:extLst/>
          </a:blip>
          <a:stretch>
            <a:fillRect/>
          </a:stretch>
        </p:blipFill>
        <p:spPr>
          <a:xfrm>
            <a:off x="2870200" y="723900"/>
            <a:ext cx="7277100" cy="5346700"/>
          </a:xfrm>
          <a:prstGeom prst="rect">
            <a:avLst/>
          </a:prstGeom>
        </p:spPr>
      </p:pic>
      <p:sp>
        <p:nvSpPr>
          <p:cNvPr id="165" name="Shape 165"/>
          <p:cNvSpPr/>
          <p:nvPr>
            <p:ph type="title"/>
          </p:nvPr>
        </p:nvSpPr>
        <p:spPr>
          <a:prstGeom prst="rect">
            <a:avLst/>
          </a:prstGeom>
        </p:spPr>
        <p:txBody>
          <a:bodyPr/>
          <a:lstStyle/>
          <a:p>
            <a:pPr/>
            <a:r>
              <a:t>Creștinii din Smirna</a:t>
            </a:r>
          </a:p>
        </p:txBody>
      </p:sp>
      <p:sp>
        <p:nvSpPr>
          <p:cNvPr id="166" name="Shape 166"/>
          <p:cNvSpPr/>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p>
            <a:pPr/>
            <a:r>
              <a:t>Creștinii din Smirna</a:t>
            </a:r>
          </a:p>
        </p:txBody>
      </p:sp>
      <p:sp>
        <p:nvSpPr>
          <p:cNvPr id="169" name="Shape 169"/>
          <p:cNvSpPr/>
          <p:nvPr>
            <p:ph type="body" idx="1"/>
          </p:nvPr>
        </p:nvSpPr>
        <p:spPr>
          <a:prstGeom prst="rect">
            <a:avLst/>
          </a:prstGeom>
        </p:spPr>
        <p:txBody>
          <a:bodyPr/>
          <a:lstStyle>
            <a:lvl1pPr>
              <a:buBlip>
                <a:blip r:embed="rId2"/>
              </a:buBlip>
            </a:lvl1pPr>
          </a:lstStyle>
          <a:p>
            <a:pPr/>
            <a:r>
              <a:t>Orașul era centrul închinării la împărat. La vremea scrierii Apocalipsei, închinarea devenise obligatorie. Odată pe an fiecare cetățean roman era obligat să îndeplinească o datorie religioasă prin arderea de tămâie pe altar divinului Caesar, iar apoi i se elibera un certificat. Refuzul însemna amenințarea cu moartea. Cei din Smirna erau în mod deschis foarte ostili creștinilor datorită refuzului de a participa la acest cult. </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p:nvPr>
        </p:nvSpPr>
        <p:spPr>
          <a:prstGeom prst="rect">
            <a:avLst/>
          </a:prstGeom>
        </p:spPr>
        <p:txBody>
          <a:bodyPr/>
          <a:lstStyle/>
          <a:p>
            <a:pPr/>
            <a:r>
              <a:t>Creștinii din Smirna</a:t>
            </a:r>
          </a:p>
        </p:txBody>
      </p:sp>
      <p:sp>
        <p:nvSpPr>
          <p:cNvPr id="172" name="Shape 172"/>
          <p:cNvSpPr/>
          <p:nvPr>
            <p:ph type="body" idx="1"/>
          </p:nvPr>
        </p:nvSpPr>
        <p:spPr>
          <a:prstGeom prst="rect">
            <a:avLst/>
          </a:prstGeom>
        </p:spPr>
        <p:txBody>
          <a:bodyPr/>
          <a:lstStyle>
            <a:lvl1pPr>
              <a:buBlip>
                <a:blip r:embed="rId2"/>
              </a:buBlip>
            </a:lvl1pPr>
          </a:lstStyle>
          <a:p>
            <a:pPr/>
            <a:r>
              <a:t>Prezența unei populații numeroase și puternice de evrei, de asemenea foarte ostile creștinilor. În înverșunarea lor, evreii, s-au unit cu păgânii în vânarea și persecutarea creștinilor. Au defăimat pe creștini în fața guvernării locale, făcând acuzații malițioase care au dus la incitarea autorităților în ai persecuta pe creștini.</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p:nvPr>
        </p:nvSpPr>
        <p:spPr>
          <a:prstGeom prst="rect">
            <a:avLst/>
          </a:prstGeom>
        </p:spPr>
        <p:txBody>
          <a:bodyPr/>
          <a:lstStyle/>
          <a:p>
            <a:pPr/>
            <a:r>
              <a:t>Creștinii din Smirna</a:t>
            </a:r>
          </a:p>
        </p:txBody>
      </p:sp>
      <p:sp>
        <p:nvSpPr>
          <p:cNvPr id="175" name="Shape 175"/>
          <p:cNvSpPr/>
          <p:nvPr>
            <p:ph type="body" idx="1"/>
          </p:nvPr>
        </p:nvSpPr>
        <p:spPr>
          <a:prstGeom prst="rect">
            <a:avLst/>
          </a:prstGeom>
        </p:spPr>
        <p:txBody>
          <a:bodyPr/>
          <a:lstStyle/>
          <a:p>
            <a:pPr>
              <a:buBlip>
                <a:blip r:embed="rId2"/>
              </a:buBlip>
            </a:pPr>
            <a:r>
              <a:t>Erau suspectați de cele mai odioase crime</a:t>
            </a:r>
          </a:p>
          <a:p>
            <a:pPr>
              <a:buBlip>
                <a:blip r:embed="rId2"/>
              </a:buBlip>
            </a:pPr>
            <a:r>
              <a:t>Păgânii asociau ceremonia împărtășirii cu canibalismul.</a:t>
            </a:r>
          </a:p>
          <a:p>
            <a:pPr>
              <a:buBlip>
                <a:blip r:embed="rId2"/>
              </a:buBlip>
            </a:pPr>
            <a:r>
              <a:t>În mesele de părtășie, necreștinii vedeau adevărate orgii.</a:t>
            </a:r>
          </a:p>
          <a:p>
            <a:pPr>
              <a:buBlip>
                <a:blip r:embed="rId2"/>
              </a:buBlip>
            </a:pPr>
            <a:r>
              <a:t>Întrucât Dumnezeu este invizibil, erau acuzați de ateism</a:t>
            </a:r>
          </a:p>
          <a:p>
            <a:pPr>
              <a:buBlip>
                <a:blip r:embed="rId2"/>
              </a:buBlip>
            </a:pPr>
            <a:r>
              <a:t>Statul îi suspecta, deoarece nu se închinau împăratului</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
          <p:cNvPicPr>
            <a:picLocks noChangeAspect="0"/>
          </p:cNvPicPr>
          <p:nvPr>
            <p:ph type="pic" idx="13"/>
          </p:nvPr>
        </p:nvPicPr>
        <p:blipFill>
          <a:blip r:embed="rId2">
            <a:extLst/>
          </a:blip>
          <a:stretch>
            <a:fillRect/>
          </a:stretch>
        </p:blipFill>
        <p:spPr>
          <a:xfrm>
            <a:off x="2870200" y="723900"/>
            <a:ext cx="7277100" cy="5346700"/>
          </a:xfrm>
          <a:prstGeom prst="rect">
            <a:avLst/>
          </a:prstGeom>
        </p:spPr>
      </p:pic>
      <p:sp>
        <p:nvSpPr>
          <p:cNvPr id="123" name="Shape 123"/>
          <p:cNvSpPr/>
          <p:nvPr>
            <p:ph type="title"/>
          </p:nvPr>
        </p:nvSpPr>
        <p:spPr>
          <a:prstGeom prst="rect">
            <a:avLst/>
          </a:prstGeom>
        </p:spPr>
        <p:txBody>
          <a:bodyPr/>
          <a:lstStyle/>
          <a:p>
            <a:pPr/>
            <a:r>
              <a:t>2. Smirna</a:t>
            </a:r>
          </a:p>
        </p:txBody>
      </p:sp>
      <p:sp>
        <p:nvSpPr>
          <p:cNvPr id="124" name="Shape 124"/>
          <p:cNvSpPr/>
          <p:nvPr>
            <p:ph type="body" sz="quarter" idx="1"/>
          </p:nvPr>
        </p:nvSpPr>
        <p:spPr>
          <a:prstGeom prst="rect">
            <a:avLst/>
          </a:prstGeom>
        </p:spPr>
        <p:txBody>
          <a:bodyPr/>
          <a:lstStyle/>
          <a:p>
            <a:pPr/>
            <a:r>
              <a:t>Biserica persecutată</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
          <p:cNvPicPr>
            <a:picLocks noChangeAspect="0"/>
          </p:cNvPicPr>
          <p:nvPr>
            <p:ph type="pic" idx="13"/>
          </p:nvPr>
        </p:nvPicPr>
        <p:blipFill>
          <a:blip r:embed="rId2">
            <a:extLst/>
          </a:blip>
          <a:stretch>
            <a:fillRect/>
          </a:stretch>
        </p:blipFill>
        <p:spPr>
          <a:xfrm>
            <a:off x="2870200" y="723900"/>
            <a:ext cx="7277100" cy="5346700"/>
          </a:xfrm>
          <a:prstGeom prst="rect">
            <a:avLst/>
          </a:prstGeom>
        </p:spPr>
      </p:pic>
      <p:sp>
        <p:nvSpPr>
          <p:cNvPr id="178" name="Shape 178"/>
          <p:cNvSpPr/>
          <p:nvPr>
            <p:ph type="title"/>
          </p:nvPr>
        </p:nvSpPr>
        <p:spPr>
          <a:prstGeom prst="rect">
            <a:avLst/>
          </a:prstGeom>
        </p:spPr>
        <p:txBody>
          <a:bodyPr/>
          <a:lstStyle/>
          <a:p>
            <a:pPr/>
            <a:r>
              <a:t>Mesajul către Smirna</a:t>
            </a:r>
          </a:p>
        </p:txBody>
      </p:sp>
      <p:sp>
        <p:nvSpPr>
          <p:cNvPr id="179" name="Shape 179"/>
          <p:cNvSpPr/>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body" idx="13"/>
          </p:nvPr>
        </p:nvSpPr>
        <p:spPr>
          <a:xfrm>
            <a:off x="1270000" y="8617761"/>
            <a:ext cx="10464800" cy="571501"/>
          </a:xfrm>
          <a:prstGeom prst="rect">
            <a:avLst/>
          </a:prstGeom>
        </p:spPr>
        <p:txBody>
          <a:bodyPr/>
          <a:lstStyle/>
          <a:p>
            <a:pPr/>
            <a:r>
              <a:t>Apoc. 2:8-11</a:t>
            </a:r>
          </a:p>
        </p:txBody>
      </p:sp>
      <p:sp>
        <p:nvSpPr>
          <p:cNvPr id="182" name="Shape 182"/>
          <p:cNvSpPr/>
          <p:nvPr>
            <p:ph type="body" idx="14"/>
          </p:nvPr>
        </p:nvSpPr>
        <p:spPr>
          <a:xfrm>
            <a:off x="1270000" y="901699"/>
            <a:ext cx="10464800" cy="7416801"/>
          </a:xfrm>
          <a:prstGeom prst="rect">
            <a:avLst/>
          </a:prstGeom>
        </p:spPr>
        <p:txBody>
          <a:bodyPr/>
          <a:lstStyle/>
          <a:p>
            <a:pPr/>
            <a:r>
              <a:t>Îngerului Bisericii din Smirna scrie-i: "Iată ce zice Cel Dintâi şi Cel de pe Urmă, Cel ce a murit şi a înviat: "Ştiu necazul tău şi sărăcia ta (dar eşti bogat) şi batjocurile din partea celor ce zic că sunt iudei, şi nu sunt, ci sunt o sinagogă a Satanei. Nu te teme nicidecum de ce ai să suferi. Iată că diavolul are să arunce în temniţă pe unii din voi, ca să vă încerce. Şi veţi avea un necaz de zece zile. Fii credincios până la moarte, şi-ţi voi da cununa vieţii.” Cine are urechi să asculte ce zice bisericilor Duhul: "Cel ce va birui nicidecum nu va fi vătămat de a doua moarte."</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p:nvPr>
        </p:nvSpPr>
        <p:spPr>
          <a:prstGeom prst="rect">
            <a:avLst/>
          </a:prstGeom>
        </p:spPr>
        <p:txBody>
          <a:bodyPr/>
          <a:lstStyle/>
          <a:p>
            <a:pPr/>
            <a:r>
              <a:t>Mesajul către Smirna</a:t>
            </a:r>
          </a:p>
        </p:txBody>
      </p:sp>
      <p:sp>
        <p:nvSpPr>
          <p:cNvPr id="185" name="Shape 185"/>
          <p:cNvSpPr/>
          <p:nvPr>
            <p:ph type="body" idx="1"/>
          </p:nvPr>
        </p:nvSpPr>
        <p:spPr>
          <a:prstGeom prst="rect">
            <a:avLst/>
          </a:prstGeom>
        </p:spPr>
        <p:txBody>
          <a:bodyPr/>
          <a:lstStyle/>
          <a:p>
            <a:pPr>
              <a:buBlip>
                <a:blip r:embed="rId2"/>
              </a:buBlip>
            </a:pPr>
            <a:r>
              <a:t>Cel mai scurt mesaj</a:t>
            </a:r>
          </a:p>
          <a:p>
            <a:pPr>
              <a:buBlip>
                <a:blip r:embed="rId2"/>
              </a:buBlip>
            </a:pPr>
            <a:r>
              <a:t>Isus se prezintă ca fiin ”Cel ce a murit și a înviat”, o prezentare foarte potrivită cu situația creștinilor din Smirna. </a:t>
            </a:r>
          </a:p>
          <a:p>
            <a:pPr>
              <a:buBlip>
                <a:blip r:embed="rId2"/>
              </a:buBlip>
            </a:pPr>
            <a:r>
              <a:t>Această biserică este în contrast cu Laodiceea o biserică foarte bogată și care nu duce lipsă de nimic, dar care în cele spirituale este săracă. Biserica din Smirna deși locuiește într-un oraș foarte bogat, nu posedă nimic pe acest pământ fiind însă bogată spiritual.</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p:nvPr>
        </p:nvSpPr>
        <p:spPr>
          <a:prstGeom prst="rect">
            <a:avLst/>
          </a:prstGeom>
        </p:spPr>
        <p:txBody>
          <a:bodyPr/>
          <a:lstStyle/>
          <a:p>
            <a:pPr/>
            <a:r>
              <a:t>Mesajul către Smirna</a:t>
            </a:r>
          </a:p>
        </p:txBody>
      </p:sp>
      <p:sp>
        <p:nvSpPr>
          <p:cNvPr id="188" name="Shape 188"/>
          <p:cNvSpPr/>
          <p:nvPr>
            <p:ph type="body" idx="1"/>
          </p:nvPr>
        </p:nvSpPr>
        <p:spPr>
          <a:prstGeom prst="rect">
            <a:avLst/>
          </a:prstGeom>
        </p:spPr>
        <p:txBody>
          <a:bodyPr/>
          <a:lstStyle>
            <a:lvl1pPr>
              <a:buBlip>
                <a:blip r:embed="rId2"/>
              </a:buBlip>
            </a:lvl1pPr>
          </a:lstStyle>
          <a:p>
            <a:pPr/>
            <a:r>
              <a:t>Isus se prezintă ca fiin ”Cel ce a murit și a înviat”, o prezentare foarte potrivită cu situația creștinilor din Smirna. </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title"/>
          </p:nvPr>
        </p:nvSpPr>
        <p:spPr>
          <a:prstGeom prst="rect">
            <a:avLst/>
          </a:prstGeom>
        </p:spPr>
        <p:txBody>
          <a:bodyPr/>
          <a:lstStyle/>
          <a:p>
            <a:pPr/>
            <a:r>
              <a:t>Mesajul către Smirna</a:t>
            </a:r>
          </a:p>
        </p:txBody>
      </p:sp>
      <p:sp>
        <p:nvSpPr>
          <p:cNvPr id="191" name="Shape 191"/>
          <p:cNvSpPr/>
          <p:nvPr>
            <p:ph type="body" idx="1"/>
          </p:nvPr>
        </p:nvSpPr>
        <p:spPr>
          <a:prstGeom prst="rect">
            <a:avLst/>
          </a:prstGeom>
        </p:spPr>
        <p:txBody>
          <a:bodyPr/>
          <a:lstStyle>
            <a:lvl1pPr>
              <a:buBlip>
                <a:blip r:embed="rId2"/>
              </a:buBlip>
            </a:lvl1pPr>
          </a:lstStyle>
          <a:p>
            <a:pPr/>
            <a:r>
              <a:t>Necaz de 10 zile: cea mai cruntă perioadă de persecuție a creștinilor a fost sub domnia lui Dioclețian, în perioada 303-313 d.H. </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p:nvPr>
        </p:nvSpPr>
        <p:spPr>
          <a:prstGeom prst="rect">
            <a:avLst/>
          </a:prstGeom>
        </p:spPr>
        <p:txBody>
          <a:bodyPr/>
          <a:lstStyle/>
          <a:p>
            <a:pPr/>
            <a:r>
              <a:t>10 - simbol al încercării</a:t>
            </a:r>
          </a:p>
        </p:txBody>
      </p:sp>
      <p:sp>
        <p:nvSpPr>
          <p:cNvPr id="194" name="Shape 194"/>
          <p:cNvSpPr/>
          <p:nvPr>
            <p:ph type="body" idx="1"/>
          </p:nvPr>
        </p:nvSpPr>
        <p:spPr>
          <a:prstGeom prst="rect">
            <a:avLst/>
          </a:prstGeom>
        </p:spPr>
        <p:txBody>
          <a:bodyPr/>
          <a:lstStyle/>
          <a:p>
            <a:pPr>
              <a:buBlip>
                <a:blip r:embed="rId2"/>
              </a:buBlip>
            </a:pPr>
            <a:r>
              <a:t>10 zile de test pentru Daniel și prietenii lui</a:t>
            </a:r>
          </a:p>
          <a:p>
            <a:pPr>
              <a:buBlip>
                <a:blip r:embed="rId2"/>
              </a:buBlip>
            </a:pPr>
            <a:r>
              <a:t>Sărbătoarea trâmbițelor este cu 10 zile înaintea zilei ispășirii, zile de probă înaintea judecății.</a:t>
            </a:r>
          </a:p>
          <a:p>
            <a:pPr>
              <a:buBlip>
                <a:blip r:embed="rId2"/>
              </a:buBlip>
            </a:pPr>
            <a:r>
              <a:t>10 zenerații de la Adam până la Noe</a:t>
            </a:r>
          </a:p>
          <a:p>
            <a:pPr>
              <a:buBlip>
                <a:blip r:embed="rId2"/>
              </a:buBlip>
            </a:pPr>
            <a:r>
              <a:t>10 plăgi în Egipt</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6" name=""/>
          <p:cNvPicPr>
            <a:picLocks noChangeAspect="0"/>
          </p:cNvPicPr>
          <p:nvPr>
            <p:ph type="pic" idx="13"/>
          </p:nvPr>
        </p:nvPicPr>
        <p:blipFill>
          <a:blip r:embed="rId2">
            <a:extLst/>
          </a:blip>
          <a:stretch>
            <a:fillRect/>
          </a:stretch>
        </p:blipFill>
        <p:spPr>
          <a:xfrm>
            <a:off x="7854950" y="847175"/>
            <a:ext cx="4483100" cy="4089401"/>
          </a:xfrm>
          <a:prstGeom prst="rect">
            <a:avLst/>
          </a:prstGeom>
        </p:spPr>
      </p:pic>
      <p:pic>
        <p:nvPicPr>
          <p:cNvPr id="197" name=""/>
          <p:cNvPicPr>
            <a:picLocks noChangeAspect="0"/>
          </p:cNvPicPr>
          <p:nvPr>
            <p:ph type="pic" idx="14"/>
          </p:nvPr>
        </p:nvPicPr>
        <p:blipFill>
          <a:blip r:embed="rId3">
            <a:extLst/>
          </a:blip>
          <a:stretch>
            <a:fillRect/>
          </a:stretch>
        </p:blipFill>
        <p:spPr>
          <a:xfrm>
            <a:off x="7854949" y="5691592"/>
            <a:ext cx="4483101" cy="3229971"/>
          </a:xfrm>
          <a:prstGeom prst="rect">
            <a:avLst/>
          </a:prstGeom>
        </p:spPr>
      </p:pic>
      <p:sp>
        <p:nvSpPr>
          <p:cNvPr id="198" name="Shape 198"/>
          <p:cNvSpPr/>
          <p:nvPr/>
        </p:nvSpPr>
        <p:spPr>
          <a:xfrm>
            <a:off x="646934" y="1238522"/>
            <a:ext cx="6961132" cy="726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r>
              <a:rPr>
                <a:latin typeface="Trebuchet MS"/>
                <a:ea typeface="Trebuchet MS"/>
                <a:cs typeface="Trebuchet MS"/>
                <a:sym typeface="Trebuchet MS"/>
              </a:rPr>
              <a:t>În greacă două cuvinte sunt folosite pentru cunună: </a:t>
            </a:r>
            <a:r>
              <a:rPr i="1">
                <a:latin typeface="Trebuchet MS"/>
                <a:ea typeface="Trebuchet MS"/>
                <a:cs typeface="Trebuchet MS"/>
                <a:sym typeface="Trebuchet MS"/>
              </a:rPr>
              <a:t>diadema</a:t>
            </a:r>
            <a:r>
              <a:rPr>
                <a:latin typeface="Trebuchet MS"/>
                <a:ea typeface="Trebuchet MS"/>
                <a:cs typeface="Trebuchet MS"/>
                <a:sym typeface="Trebuchet MS"/>
              </a:rPr>
              <a:t>, </a:t>
            </a:r>
            <a:r>
              <a:rPr>
                <a:latin typeface="Trebuchet MS"/>
                <a:ea typeface="Trebuchet MS"/>
                <a:cs typeface="Trebuchet MS"/>
                <a:sym typeface="Trebuchet MS"/>
              </a:rPr>
              <a:t>care este cununa regală, și </a:t>
            </a:r>
            <a:r>
              <a:rPr i="1">
                <a:latin typeface="Trebuchet MS"/>
                <a:ea typeface="Trebuchet MS"/>
                <a:cs typeface="Trebuchet MS"/>
                <a:sym typeface="Trebuchet MS"/>
              </a:rPr>
              <a:t>stephanos</a:t>
            </a:r>
            <a:r>
              <a:rPr>
                <a:latin typeface="Trebuchet MS"/>
                <a:ea typeface="Trebuchet MS"/>
                <a:cs typeface="Trebuchet MS"/>
                <a:sym typeface="Trebuchet MS"/>
              </a:rPr>
              <a:t> </a:t>
            </a:r>
            <a:r>
              <a:rPr>
                <a:latin typeface="Trebuchet MS"/>
                <a:ea typeface="Trebuchet MS"/>
                <a:cs typeface="Trebuchet MS"/>
                <a:sym typeface="Trebuchet MS"/>
              </a:rPr>
              <a:t>care-i folosit aici în text. </a:t>
            </a:r>
            <a:r>
              <a:rPr i="1">
                <a:latin typeface="Trebuchet MS"/>
                <a:ea typeface="Trebuchet MS"/>
                <a:cs typeface="Trebuchet MS"/>
                <a:sym typeface="Trebuchet MS"/>
              </a:rPr>
              <a:t>Stephanos</a:t>
            </a:r>
            <a:r>
              <a:rPr>
                <a:latin typeface="Trebuchet MS"/>
                <a:ea typeface="Trebuchet MS"/>
                <a:cs typeface="Trebuchet MS"/>
                <a:sym typeface="Trebuchet MS"/>
              </a:rPr>
              <a:t> </a:t>
            </a:r>
            <a:r>
              <a:rPr>
                <a:latin typeface="Trebuchet MS"/>
                <a:ea typeface="Trebuchet MS"/>
                <a:cs typeface="Trebuchet MS"/>
                <a:sym typeface="Trebuchet MS"/>
              </a:rPr>
              <a:t>nu este cununa regală, ci cununa victoriei, o ghirlandă de frunze sau flori. Era oferită atleților vicotrioși la jocurile olimpice ținute în Smirna, semnficând bucuria ce vine din victorie.</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
          <p:cNvPicPr>
            <a:picLocks noChangeAspect="0"/>
          </p:cNvPicPr>
          <p:nvPr>
            <p:ph type="pic" idx="13"/>
          </p:nvPr>
        </p:nvPicPr>
        <p:blipFill>
          <a:blip r:embed="rId3">
            <a:extLst/>
          </a:blip>
          <a:stretch>
            <a:fillRect/>
          </a:stretch>
        </p:blipFill>
        <p:spPr>
          <a:xfrm>
            <a:off x="6725770" y="1457609"/>
            <a:ext cx="5435601" cy="6934201"/>
          </a:xfrm>
          <a:prstGeom prst="rect">
            <a:avLst/>
          </a:prstGeom>
        </p:spPr>
      </p:pic>
      <p:sp>
        <p:nvSpPr>
          <p:cNvPr id="201" name="Shape 201"/>
          <p:cNvSpPr/>
          <p:nvPr>
            <p:ph type="title"/>
          </p:nvPr>
        </p:nvSpPr>
        <p:spPr>
          <a:prstGeom prst="rect">
            <a:avLst/>
          </a:prstGeom>
        </p:spPr>
        <p:txBody>
          <a:bodyPr/>
          <a:lstStyle>
            <a:lvl1pPr>
              <a:defRPr sz="7500"/>
            </a:lvl1pPr>
          </a:lstStyle>
          <a:p>
            <a:pPr/>
            <a:r>
              <a:t>Policarp</a:t>
            </a:r>
          </a:p>
        </p:txBody>
      </p:sp>
      <p:sp>
        <p:nvSpPr>
          <p:cNvPr id="202" name="Shape 202"/>
          <p:cNvSpPr/>
          <p:nvPr>
            <p:ph type="body" sz="quarter" idx="1"/>
          </p:nvPr>
        </p:nvSpPr>
        <p:spPr>
          <a:prstGeom prst="rect">
            <a:avLst/>
          </a:prstGeom>
        </p:spPr>
        <p:txBody>
          <a:bodyPr/>
          <a:lstStyle/>
          <a:p>
            <a:pPr/>
            <a:r>
              <a:t>Episcop de Smirna</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p:nvPr>
        </p:nvSpPr>
        <p:spPr>
          <a:prstGeom prst="rect">
            <a:avLst/>
          </a:prstGeom>
        </p:spPr>
        <p:txBody>
          <a:bodyPr/>
          <a:lstStyle/>
          <a:p>
            <a:pPr/>
            <a:r>
              <a:t>Fii credincios până la…?</a:t>
            </a:r>
          </a:p>
        </p:txBody>
      </p:sp>
      <p:sp>
        <p:nvSpPr>
          <p:cNvPr id="207" name="Shape 207"/>
          <p:cNvSpPr/>
          <p:nvPr>
            <p:ph type="body" idx="1"/>
          </p:nvPr>
        </p:nvSpPr>
        <p:spPr>
          <a:prstGeom prst="rect">
            <a:avLst/>
          </a:prstGeom>
        </p:spPr>
        <p:txBody>
          <a:bodyPr/>
          <a:lstStyle/>
          <a:p>
            <a:pPr>
              <a:buBlip>
                <a:blip r:embed="rId2"/>
              </a:buBlip>
            </a:pPr>
            <a:r>
              <a:t>poftă</a:t>
            </a:r>
          </a:p>
          <a:p>
            <a:pPr>
              <a:buBlip>
                <a:blip r:embed="rId2"/>
              </a:buBlip>
            </a:pPr>
            <a:r>
              <a:t>dispreț</a:t>
            </a:r>
          </a:p>
          <a:p>
            <a:pPr>
              <a:buBlip>
                <a:blip r:embed="rId2"/>
              </a:buBlip>
            </a:pPr>
            <a:r>
              <a:t>bani</a:t>
            </a:r>
          </a:p>
          <a:p>
            <a:pPr>
              <a:buBlip>
                <a:blip r:embed="rId2"/>
              </a:buBlip>
            </a:pPr>
            <a:r>
              <a:t>comoditate</a:t>
            </a:r>
          </a:p>
          <a:p>
            <a:pPr>
              <a:buBlip>
                <a:blip r:embed="rId2"/>
              </a:buBlip>
              <a:defRPr b="1"/>
            </a:pPr>
            <a:r>
              <a:t>moarte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lt" backwards="0">
                                    <p:tmAbs val="0"/>
                                  </p:iterate>
                                  <p:childTnLst>
                                    <p:set>
                                      <p:cBhvr>
                                        <p:cTn id="6" fill="hold"/>
                                        <p:tgtEl>
                                          <p:spTgt spid="207">
                                            <p:bg/>
                                          </p:spTgt>
                                        </p:tgtEl>
                                        <p:attrNameLst>
                                          <p:attrName>style.visibility</p:attrName>
                                        </p:attrNameLst>
                                      </p:cBhvr>
                                      <p:to>
                                        <p:strVal val="visible"/>
                                      </p:to>
                                    </p:set>
                                    <p:anim calcmode="lin" valueType="num">
                                      <p:cBhvr>
                                        <p:cTn id="7" dur="500" fill="hold"/>
                                        <p:tgtEl>
                                          <p:spTgt spid="207">
                                            <p:bg/>
                                          </p:spTgt>
                                        </p:tgtEl>
                                        <p:attrNameLst>
                                          <p:attrName>ppt_x</p:attrName>
                                        </p:attrNameLst>
                                      </p:cBhvr>
                                      <p:tavLst>
                                        <p:tav tm="0">
                                          <p:val>
                                            <p:strVal val="1+#ppt_w/2"/>
                                          </p:val>
                                        </p:tav>
                                        <p:tav tm="100000">
                                          <p:val>
                                            <p:strVal val="#ppt_x"/>
                                          </p:val>
                                        </p:tav>
                                      </p:tavLst>
                                    </p:anim>
                                    <p:anim calcmode="lin" valueType="num">
                                      <p:cBhvr>
                                        <p:cTn id="8" dur="500" fill="hold"/>
                                        <p:tgtEl>
                                          <p:spTgt spid="207">
                                            <p:bg/>
                                          </p:spTgt>
                                        </p:tgtEl>
                                        <p:attrNameLst>
                                          <p:attrName>ppt_y</p:attrName>
                                        </p:attrNameLst>
                                      </p:cBhvr>
                                      <p:tavLst>
                                        <p:tav tm="0">
                                          <p:val>
                                            <p:strVal val="#ppt_y"/>
                                          </p:val>
                                        </p:tav>
                                        <p:tav tm="100000">
                                          <p:val>
                                            <p:strVal val="#ppt_y"/>
                                          </p:val>
                                        </p:tav>
                                      </p:tavLst>
                                    </p:anim>
                                  </p:childTnLst>
                                </p:cTn>
                              </p:par>
                              <p:par>
                                <p:cTn id="9" presetClass="entr" nodeType="withEffect" presetSubtype="2" presetID="2" grpId="1" fill="hold">
                                  <p:stCondLst>
                                    <p:cond delay="0"/>
                                  </p:stCondLst>
                                  <p:iterate type="lt" backwards="0">
                                    <p:tmAbs val="0"/>
                                  </p:iterate>
                                  <p:childTnLst>
                                    <p:set>
                                      <p:cBhvr>
                                        <p:cTn id="10" fill="hold"/>
                                        <p:tgtEl>
                                          <p:spTgt spid="207">
                                            <p:txEl>
                                              <p:pRg st="0" end="0"/>
                                            </p:txEl>
                                          </p:spTgt>
                                        </p:tgtEl>
                                        <p:attrNameLst>
                                          <p:attrName>style.visibility</p:attrName>
                                        </p:attrNameLst>
                                      </p:cBhvr>
                                      <p:to>
                                        <p:strVal val="visible"/>
                                      </p:to>
                                    </p:set>
                                    <p:anim calcmode="lin" valueType="num">
                                      <p:cBhvr>
                                        <p:cTn id="11" dur="500" fill="hold"/>
                                        <p:tgtEl>
                                          <p:spTgt spid="207">
                                            <p:txEl>
                                              <p:pRg st="0" end="0"/>
                                            </p:txEl>
                                          </p:spTgt>
                                        </p:tgtEl>
                                        <p:attrNameLst>
                                          <p:attrName>ppt_x</p:attrName>
                                        </p:attrNameLst>
                                      </p:cBhvr>
                                      <p:tavLst>
                                        <p:tav tm="0">
                                          <p:val>
                                            <p:strVal val="1+#ppt_w/2"/>
                                          </p:val>
                                        </p:tav>
                                        <p:tav tm="100000">
                                          <p:val>
                                            <p:strVal val="#ppt_x"/>
                                          </p:val>
                                        </p:tav>
                                      </p:tavLst>
                                    </p:anim>
                                    <p:anim calcmode="lin" valueType="num">
                                      <p:cBhvr>
                                        <p:cTn id="12" dur="500" fill="hold"/>
                                        <p:tgtEl>
                                          <p:spTgt spid="2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 grpId="1" fill="hold">
                                  <p:stCondLst>
                                    <p:cond delay="0"/>
                                  </p:stCondLst>
                                  <p:iterate type="lt" backwards="0">
                                    <p:tmAbs val="0"/>
                                  </p:iterate>
                                  <p:childTnLst>
                                    <p:set>
                                      <p:cBhvr>
                                        <p:cTn id="16" fill="hold"/>
                                        <p:tgtEl>
                                          <p:spTgt spid="207">
                                            <p:txEl>
                                              <p:pRg st="1" end="1"/>
                                            </p:txEl>
                                          </p:spTgt>
                                        </p:tgtEl>
                                        <p:attrNameLst>
                                          <p:attrName>style.visibility</p:attrName>
                                        </p:attrNameLst>
                                      </p:cBhvr>
                                      <p:to>
                                        <p:strVal val="visible"/>
                                      </p:to>
                                    </p:set>
                                    <p:anim calcmode="lin" valueType="num">
                                      <p:cBhvr>
                                        <p:cTn id="17" dur="500" fill="hold"/>
                                        <p:tgtEl>
                                          <p:spTgt spid="207">
                                            <p:txEl>
                                              <p:pRg st="1" end="1"/>
                                            </p:txEl>
                                          </p:spTgt>
                                        </p:tgtEl>
                                        <p:attrNameLst>
                                          <p:attrName>ppt_x</p:attrName>
                                        </p:attrNameLst>
                                      </p:cBhvr>
                                      <p:tavLst>
                                        <p:tav tm="0">
                                          <p:val>
                                            <p:strVal val="1+#ppt_w/2"/>
                                          </p:val>
                                        </p:tav>
                                        <p:tav tm="100000">
                                          <p:val>
                                            <p:strVal val="#ppt_x"/>
                                          </p:val>
                                        </p:tav>
                                      </p:tavLst>
                                    </p:anim>
                                    <p:anim calcmode="lin" valueType="num">
                                      <p:cBhvr>
                                        <p:cTn id="18" dur="500" fill="hold"/>
                                        <p:tgtEl>
                                          <p:spTgt spid="2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1" fill="hold">
                                  <p:stCondLst>
                                    <p:cond delay="0"/>
                                  </p:stCondLst>
                                  <p:iterate type="lt" backwards="0">
                                    <p:tmAbs val="0"/>
                                  </p:iterate>
                                  <p:childTnLst>
                                    <p:set>
                                      <p:cBhvr>
                                        <p:cTn id="22" fill="hold"/>
                                        <p:tgtEl>
                                          <p:spTgt spid="207">
                                            <p:txEl>
                                              <p:pRg st="2" end="2"/>
                                            </p:txEl>
                                          </p:spTgt>
                                        </p:tgtEl>
                                        <p:attrNameLst>
                                          <p:attrName>style.visibility</p:attrName>
                                        </p:attrNameLst>
                                      </p:cBhvr>
                                      <p:to>
                                        <p:strVal val="visible"/>
                                      </p:to>
                                    </p:set>
                                    <p:anim calcmode="lin" valueType="num">
                                      <p:cBhvr>
                                        <p:cTn id="23" dur="500" fill="hold"/>
                                        <p:tgtEl>
                                          <p:spTgt spid="207">
                                            <p:txEl>
                                              <p:pRg st="2" end="2"/>
                                            </p:txEl>
                                          </p:spTgt>
                                        </p:tgtEl>
                                        <p:attrNameLst>
                                          <p:attrName>ppt_x</p:attrName>
                                        </p:attrNameLst>
                                      </p:cBhvr>
                                      <p:tavLst>
                                        <p:tav tm="0">
                                          <p:val>
                                            <p:strVal val="1+#ppt_w/2"/>
                                          </p:val>
                                        </p:tav>
                                        <p:tav tm="100000">
                                          <p:val>
                                            <p:strVal val="#ppt_x"/>
                                          </p:val>
                                        </p:tav>
                                      </p:tavLst>
                                    </p:anim>
                                    <p:anim calcmode="lin" valueType="num">
                                      <p:cBhvr>
                                        <p:cTn id="24" dur="500" fill="hold"/>
                                        <p:tgtEl>
                                          <p:spTgt spid="2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2" presetID="2" grpId="1" fill="hold">
                                  <p:stCondLst>
                                    <p:cond delay="0"/>
                                  </p:stCondLst>
                                  <p:iterate type="lt" backwards="0">
                                    <p:tmAbs val="0"/>
                                  </p:iterate>
                                  <p:childTnLst>
                                    <p:set>
                                      <p:cBhvr>
                                        <p:cTn id="28" fill="hold"/>
                                        <p:tgtEl>
                                          <p:spTgt spid="207">
                                            <p:txEl>
                                              <p:pRg st="3" end="3"/>
                                            </p:txEl>
                                          </p:spTgt>
                                        </p:tgtEl>
                                        <p:attrNameLst>
                                          <p:attrName>style.visibility</p:attrName>
                                        </p:attrNameLst>
                                      </p:cBhvr>
                                      <p:to>
                                        <p:strVal val="visible"/>
                                      </p:to>
                                    </p:set>
                                    <p:anim calcmode="lin" valueType="num">
                                      <p:cBhvr>
                                        <p:cTn id="29" dur="500" fill="hold"/>
                                        <p:tgtEl>
                                          <p:spTgt spid="207">
                                            <p:txEl>
                                              <p:pRg st="3" end="3"/>
                                            </p:txEl>
                                          </p:spTgt>
                                        </p:tgtEl>
                                        <p:attrNameLst>
                                          <p:attrName>ppt_x</p:attrName>
                                        </p:attrNameLst>
                                      </p:cBhvr>
                                      <p:tavLst>
                                        <p:tav tm="0">
                                          <p:val>
                                            <p:strVal val="1+#ppt_w/2"/>
                                          </p:val>
                                        </p:tav>
                                        <p:tav tm="100000">
                                          <p:val>
                                            <p:strVal val="#ppt_x"/>
                                          </p:val>
                                        </p:tav>
                                      </p:tavLst>
                                    </p:anim>
                                    <p:anim calcmode="lin" valueType="num">
                                      <p:cBhvr>
                                        <p:cTn id="30" dur="500" fill="hold"/>
                                        <p:tgtEl>
                                          <p:spTgt spid="2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2" grpId="1" fill="hold">
                                  <p:stCondLst>
                                    <p:cond delay="0"/>
                                  </p:stCondLst>
                                  <p:iterate type="lt" backwards="0">
                                    <p:tmAbs val="0"/>
                                  </p:iterate>
                                  <p:childTnLst>
                                    <p:set>
                                      <p:cBhvr>
                                        <p:cTn id="34" fill="hold"/>
                                        <p:tgtEl>
                                          <p:spTgt spid="207">
                                            <p:txEl>
                                              <p:pRg st="4" end="4"/>
                                            </p:txEl>
                                          </p:spTgt>
                                        </p:tgtEl>
                                        <p:attrNameLst>
                                          <p:attrName>style.visibility</p:attrName>
                                        </p:attrNameLst>
                                      </p:cBhvr>
                                      <p:to>
                                        <p:strVal val="visible"/>
                                      </p:to>
                                    </p:set>
                                    <p:anim calcmode="lin" valueType="num">
                                      <p:cBhvr>
                                        <p:cTn id="35" dur="500" fill="hold"/>
                                        <p:tgtEl>
                                          <p:spTgt spid="207">
                                            <p:txEl>
                                              <p:pRg st="4" end="4"/>
                                            </p:txEl>
                                          </p:spTgt>
                                        </p:tgtEl>
                                        <p:attrNameLst>
                                          <p:attrName>ppt_x</p:attrName>
                                        </p:attrNameLst>
                                      </p:cBhvr>
                                      <p:tavLst>
                                        <p:tav tm="0">
                                          <p:val>
                                            <p:strVal val="1+#ppt_w/2"/>
                                          </p:val>
                                        </p:tav>
                                        <p:tav tm="100000">
                                          <p:val>
                                            <p:strVal val="#ppt_x"/>
                                          </p:val>
                                        </p:tav>
                                      </p:tavLst>
                                    </p:anim>
                                    <p:anim calcmode="lin" valueType="num">
                                      <p:cBhvr>
                                        <p:cTn id="36" dur="500" fill="hold"/>
                                        <p:tgtEl>
                                          <p:spTgt spid="2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
          <p:cNvPicPr>
            <a:picLocks noChangeAspect="0"/>
          </p:cNvPicPr>
          <p:nvPr>
            <p:ph type="pic" idx="13"/>
          </p:nvPr>
        </p:nvPicPr>
        <p:blipFill>
          <a:blip r:embed="rId2">
            <a:extLst/>
          </a:blip>
          <a:stretch>
            <a:fillRect/>
          </a:stretch>
        </p:blipFill>
        <p:spPr>
          <a:xfrm>
            <a:off x="2870200" y="723900"/>
            <a:ext cx="7277100" cy="5346700"/>
          </a:xfrm>
          <a:prstGeom prst="rect">
            <a:avLst/>
          </a:prstGeom>
        </p:spPr>
      </p:pic>
      <p:sp>
        <p:nvSpPr>
          <p:cNvPr id="210" name="Shape 210"/>
          <p:cNvSpPr/>
          <p:nvPr>
            <p:ph type="title"/>
          </p:nvPr>
        </p:nvSpPr>
        <p:spPr>
          <a:prstGeom prst="rect">
            <a:avLst/>
          </a:prstGeom>
        </p:spPr>
        <p:txBody>
          <a:bodyPr/>
          <a:lstStyle/>
          <a:p>
            <a:pPr/>
            <a:r>
              <a:t>Yazidi</a:t>
            </a:r>
          </a:p>
        </p:txBody>
      </p:sp>
      <p:sp>
        <p:nvSpPr>
          <p:cNvPr id="211" name="Shape 211"/>
          <p:cNvSpPr/>
          <p:nvPr>
            <p:ph type="body" sz="quarter" idx="1"/>
          </p:nvPr>
        </p:nvSpPr>
        <p:spPr>
          <a:prstGeom prst="rect">
            <a:avLst/>
          </a:prstGeom>
        </p:spPr>
        <p:txBody>
          <a:bodyPr/>
          <a:lstStyle/>
          <a:p>
            <a:pPr/>
            <a:r>
              <a:t>Poporul persecutat pentru credință</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body" idx="13"/>
          </p:nvPr>
        </p:nvSpPr>
        <p:spPr>
          <a:xfrm>
            <a:off x="1270000" y="8617761"/>
            <a:ext cx="10464800" cy="571501"/>
          </a:xfrm>
          <a:prstGeom prst="rect">
            <a:avLst/>
          </a:prstGeom>
        </p:spPr>
        <p:txBody>
          <a:bodyPr/>
          <a:lstStyle/>
          <a:p>
            <a:pPr/>
            <a:r>
              <a:t>Apoc. 2:8-11</a:t>
            </a:r>
          </a:p>
        </p:txBody>
      </p:sp>
      <p:sp>
        <p:nvSpPr>
          <p:cNvPr id="127" name="Shape 127"/>
          <p:cNvSpPr/>
          <p:nvPr>
            <p:ph type="body" idx="14"/>
          </p:nvPr>
        </p:nvSpPr>
        <p:spPr>
          <a:xfrm>
            <a:off x="1270000" y="901699"/>
            <a:ext cx="10464800" cy="7416801"/>
          </a:xfrm>
          <a:prstGeom prst="rect">
            <a:avLst/>
          </a:prstGeom>
        </p:spPr>
        <p:txBody>
          <a:bodyPr/>
          <a:lstStyle/>
          <a:p>
            <a:pPr/>
            <a:r>
              <a:t>Îngerului Bisericii din Smirna scrie-i: "Iată ce zice Cel Dintâi şi Cel de pe Urmă, Cel ce a murit şi a înviat: "Ştiu necazul tău şi sărăcia ta (dar eşti bogat) şi batjocurile din partea celor ce zic că sunt iudei, şi nu sunt, ci sunt o sinagogă a Satanei. Nu te teme nicidecum de ce ai să suferi. Iată că diavolul are să arunce în temniţă pe unii din voi, ca să vă încerce. Şi veţi avea un necaz de zece zile. Fii credincios până la moarte, şi-ţi voi da cununa vieţii.” Cine are urechi să asculte ce zice bisericilor Duhul: "Cel ce va birui nicidecum nu va fi vătămat de a doua moarte."</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pasted-image.png"/>
          <p:cNvPicPr>
            <a:picLocks noChangeAspect="1"/>
          </p:cNvPicPr>
          <p:nvPr>
            <p:ph type="pic" idx="13"/>
          </p:nvPr>
        </p:nvPicPr>
        <p:blipFill>
          <a:blip r:embed="rId2">
            <a:extLst/>
          </a:blip>
          <a:srcRect l="0" t="810" r="0" b="810"/>
          <a:stretch>
            <a:fillRect/>
          </a:stretch>
        </p:blipFill>
        <p:spPr>
          <a:prstGeom prst="rect">
            <a:avLst/>
          </a:prstGeom>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pasted-image.jpeg"/>
          <p:cNvPicPr>
            <a:picLocks noChangeAspect="1"/>
          </p:cNvPicPr>
          <p:nvPr>
            <p:ph type="pic" idx="13"/>
          </p:nvPr>
        </p:nvPicPr>
        <p:blipFill>
          <a:blip r:embed="rId2">
            <a:extLst/>
          </a:blip>
          <a:srcRect l="4074" t="0" r="4074" b="0"/>
          <a:stretch>
            <a:fillRect/>
          </a:stretch>
        </p:blipFill>
        <p:spPr>
          <a:prstGeom prst="rect">
            <a:avLst/>
          </a:prstGeom>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pasted-image.jpg"/>
          <p:cNvPicPr>
            <a:picLocks noChangeAspect="1"/>
          </p:cNvPicPr>
          <p:nvPr>
            <p:ph type="pic" idx="13"/>
          </p:nvPr>
        </p:nvPicPr>
        <p:blipFill>
          <a:blip r:embed="rId2">
            <a:extLst/>
          </a:blip>
          <a:srcRect l="9459" t="0" r="9459" b="0"/>
          <a:stretch>
            <a:fillRect/>
          </a:stretch>
        </p:blipFill>
        <p:spPr>
          <a:prstGeom prst="rect">
            <a:avLst/>
          </a:prstGeom>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pasted-image.jpg"/>
          <p:cNvPicPr>
            <a:picLocks noChangeAspect="1"/>
          </p:cNvPicPr>
          <p:nvPr>
            <p:ph type="pic" idx="13"/>
          </p:nvPr>
        </p:nvPicPr>
        <p:blipFill>
          <a:blip r:embed="rId2">
            <a:extLst/>
          </a:blip>
          <a:srcRect l="5733" t="0" r="5733" b="0"/>
          <a:stretch>
            <a:fillRect/>
          </a:stretch>
        </p:blipFill>
        <p:spPr>
          <a:prstGeom prst="rect">
            <a:avLst/>
          </a:prstGeom>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pasted-image.jpg"/>
          <p:cNvPicPr>
            <a:picLocks noChangeAspect="1"/>
          </p:cNvPicPr>
          <p:nvPr>
            <p:ph type="pic" idx="13"/>
          </p:nvPr>
        </p:nvPicPr>
        <p:blipFill>
          <a:blip r:embed="rId2">
            <a:extLst/>
          </a:blip>
          <a:srcRect l="7166" t="0" r="7166" b="0"/>
          <a:stretch>
            <a:fillRect/>
          </a:stretch>
        </p:blipFill>
        <p:spPr>
          <a:prstGeom prst="rect">
            <a:avLst/>
          </a:prstGeom>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pasted-image.jpg"/>
          <p:cNvPicPr>
            <a:picLocks noChangeAspect="1"/>
          </p:cNvPicPr>
          <p:nvPr>
            <p:ph type="pic" idx="13"/>
          </p:nvPr>
        </p:nvPicPr>
        <p:blipFill>
          <a:blip r:embed="rId2">
            <a:extLst/>
          </a:blip>
          <a:srcRect l="3575" t="0" r="3575" b="0"/>
          <a:stretch>
            <a:fillRect/>
          </a:stretch>
        </p:blipFill>
        <p:spPr>
          <a:prstGeom prst="rect">
            <a:avLst/>
          </a:prstGeom>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pasted-image.jpg"/>
          <p:cNvPicPr>
            <a:picLocks noChangeAspect="1"/>
          </p:cNvPicPr>
          <p:nvPr>
            <p:ph type="pic" idx="13"/>
          </p:nvPr>
        </p:nvPicPr>
        <p:blipFill>
          <a:blip r:embed="rId2">
            <a:extLst/>
          </a:blip>
          <a:srcRect l="12500" t="0" r="12500" b="0"/>
          <a:stretch>
            <a:fillRect/>
          </a:stretch>
        </p:blipFill>
        <p:spPr>
          <a:prstGeom prst="rect">
            <a:avLst/>
          </a:prstGeom>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pasted-image.jpg"/>
          <p:cNvPicPr>
            <a:picLocks noChangeAspect="1"/>
          </p:cNvPicPr>
          <p:nvPr>
            <p:ph type="pic" idx="13"/>
          </p:nvPr>
        </p:nvPicPr>
        <p:blipFill>
          <a:blip r:embed="rId2">
            <a:extLst/>
          </a:blip>
          <a:srcRect l="12465" t="0" r="12465" b="0"/>
          <a:stretch>
            <a:fillRect/>
          </a:stretch>
        </p:blipFill>
        <p:spPr>
          <a:prstGeom prst="rect">
            <a:avLst/>
          </a:prstGeom>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pasted-image.jpg"/>
          <p:cNvPicPr>
            <a:picLocks noChangeAspect="1"/>
          </p:cNvPicPr>
          <p:nvPr>
            <p:ph type="pic" idx="13"/>
          </p:nvPr>
        </p:nvPicPr>
        <p:blipFill>
          <a:blip r:embed="rId2">
            <a:extLst/>
          </a:blip>
          <a:srcRect l="8425" t="0" r="8425" b="0"/>
          <a:stretch>
            <a:fillRect/>
          </a:stretch>
        </p:blipFill>
        <p:spPr>
          <a:prstGeom prst="rect">
            <a:avLst/>
          </a:prstGeom>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
          <p:cNvPicPr>
            <a:picLocks noChangeAspect="0"/>
          </p:cNvPicPr>
          <p:nvPr>
            <p:ph type="pic" idx="13"/>
          </p:nvPr>
        </p:nvPicPr>
        <p:blipFill>
          <a:blip r:embed="rId2">
            <a:extLst/>
          </a:blip>
          <a:stretch>
            <a:fillRect/>
          </a:stretch>
        </p:blipFill>
        <p:spPr>
          <a:xfrm>
            <a:off x="6713071" y="1444909"/>
            <a:ext cx="5448301" cy="6959601"/>
          </a:xfrm>
          <a:prstGeom prst="rect">
            <a:avLst/>
          </a:prstGeom>
        </p:spPr>
      </p:pic>
      <p:sp>
        <p:nvSpPr>
          <p:cNvPr id="232" name="Shape 232"/>
          <p:cNvSpPr/>
          <p:nvPr>
            <p:ph type="title"/>
          </p:nvPr>
        </p:nvSpPr>
        <p:spPr>
          <a:prstGeom prst="rect">
            <a:avLst/>
          </a:prstGeom>
        </p:spPr>
        <p:txBody>
          <a:bodyPr/>
          <a:lstStyle/>
          <a:p>
            <a:pPr/>
            <a:r>
              <a:t>Făgăduința</a:t>
            </a:r>
          </a:p>
        </p:txBody>
      </p:sp>
      <p:sp>
        <p:nvSpPr>
          <p:cNvPr id="233" name="Shape 233"/>
          <p:cNvSpPr/>
          <p:nvPr>
            <p:ph type="body" sz="quarter" idx="1"/>
          </p:nvPr>
        </p:nvSpPr>
        <p:spPr>
          <a:prstGeom prst="rect">
            <a:avLst/>
          </a:prstGeom>
        </p:spPr>
        <p:txBody>
          <a:bodyPr/>
          <a:lstStyle/>
          <a:p>
            <a:pPr/>
            <a:r>
              <a:t>Cel ce va birui nicidecum nu va fi vătămat de a doua moarte</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p>
            <a:pPr/>
          </a:p>
        </p:txBody>
      </p:sp>
      <p:sp>
        <p:nvSpPr>
          <p:cNvPr id="130" name="Shape 130"/>
          <p:cNvSpPr/>
          <p:nvPr>
            <p:ph type="body" idx="1"/>
          </p:nvPr>
        </p:nvSpPr>
        <p:spPr>
          <a:prstGeom prst="rect">
            <a:avLst/>
          </a:prstGeom>
        </p:spPr>
        <p:txBody>
          <a:bodyPr/>
          <a:lstStyle/>
          <a:p>
            <a:pPr>
              <a:buBlip>
                <a:blip r:embed="rId2"/>
              </a:buBlip>
            </a:pPr>
          </a:p>
        </p:txBody>
      </p:sp>
      <p:pic>
        <p:nvPicPr>
          <p:cNvPr id="131" name=""/>
          <p:cNvPicPr>
            <a:picLocks noChangeAspect="0"/>
          </p:cNvPicPr>
          <p:nvPr/>
        </p:nvPicPr>
        <p:blipFill>
          <a:blip r:embed="rId3">
            <a:extLst/>
          </a:blip>
          <a:stretch>
            <a:fillRect/>
          </a:stretch>
        </p:blipFill>
        <p:spPr>
          <a:xfrm>
            <a:off x="-78302" y="-51211"/>
            <a:ext cx="13161406" cy="9856022"/>
          </a:xfrm>
          <a:prstGeom prst="rect">
            <a:avLst/>
          </a:prstGeom>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33" name="pasted-image.jpg"/>
          <p:cNvPicPr>
            <a:picLocks noChangeAspect="1"/>
          </p:cNvPicPr>
          <p:nvPr>
            <p:ph type="pic" idx="13"/>
          </p:nvPr>
        </p:nvPicPr>
        <p:blipFill>
          <a:blip r:embed="rId2">
            <a:extLst/>
          </a:blip>
          <a:srcRect l="0" t="103" r="0" b="0"/>
          <a:stretch>
            <a:fillRect/>
          </a:stretch>
        </p:blipFill>
        <p:spPr>
          <a:xfrm>
            <a:off x="1252592" y="4365"/>
            <a:ext cx="10499536" cy="9744807"/>
          </a:xfrm>
          <a:prstGeom prst="rect">
            <a:avLst/>
          </a:prstGeom>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
          <p:cNvPicPr>
            <a:picLocks noChangeAspect="0"/>
          </p:cNvPicPr>
          <p:nvPr>
            <p:ph type="pic" idx="13"/>
          </p:nvPr>
        </p:nvPicPr>
        <p:blipFill>
          <a:blip r:embed="rId2">
            <a:extLst/>
          </a:blip>
          <a:stretch>
            <a:fillRect/>
          </a:stretch>
        </p:blipFill>
        <p:spPr>
          <a:xfrm>
            <a:off x="2870200" y="723900"/>
            <a:ext cx="7277100" cy="5346700"/>
          </a:xfrm>
          <a:prstGeom prst="rect">
            <a:avLst/>
          </a:prstGeom>
        </p:spPr>
      </p:pic>
      <p:sp>
        <p:nvSpPr>
          <p:cNvPr id="136" name="Shape 136"/>
          <p:cNvSpPr/>
          <p:nvPr>
            <p:ph type="title"/>
          </p:nvPr>
        </p:nvSpPr>
        <p:spPr>
          <a:prstGeom prst="rect">
            <a:avLst/>
          </a:prstGeom>
        </p:spPr>
        <p:txBody>
          <a:bodyPr/>
          <a:lstStyle/>
          <a:p>
            <a:pPr/>
            <a:r>
              <a:t>Cetatea Smirna</a:t>
            </a:r>
          </a:p>
        </p:txBody>
      </p:sp>
      <p:sp>
        <p:nvSpPr>
          <p:cNvPr id="137" name="Shape 137"/>
          <p:cNvSpPr/>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p>
            <a:pPr/>
            <a:r>
              <a:t>Cetatea Smirna</a:t>
            </a:r>
          </a:p>
        </p:txBody>
      </p:sp>
      <p:sp>
        <p:nvSpPr>
          <p:cNvPr id="140" name="Shape 140"/>
          <p:cNvSpPr/>
          <p:nvPr>
            <p:ph type="body" idx="1"/>
          </p:nvPr>
        </p:nvSpPr>
        <p:spPr>
          <a:prstGeom prst="rect">
            <a:avLst/>
          </a:prstGeom>
        </p:spPr>
        <p:txBody>
          <a:bodyPr/>
          <a:lstStyle/>
          <a:p>
            <a:pPr>
              <a:buBlip>
                <a:blip r:embed="rId2"/>
              </a:buBlip>
            </a:pPr>
            <a:r>
              <a:t>Orașul modern Izmir. un oraș-port comercial</a:t>
            </a:r>
          </a:p>
          <a:p>
            <a:pPr>
              <a:buBlip>
                <a:blip r:embed="rId2"/>
              </a:buBlip>
            </a:pPr>
            <a:r>
              <a:t>200.000 locuitori (în sec. I)</a:t>
            </a:r>
          </a:p>
          <a:p>
            <a:pPr>
              <a:buBlip>
                <a:blip r:embed="rId2"/>
              </a:buBlip>
            </a:pPr>
            <a:r>
              <a:t>Era un oraș bogat și excepțional de fumos, pretinzând titlul de „gloria Asiei”</a:t>
            </a:r>
          </a:p>
          <a:p>
            <a:pPr>
              <a:buBlip>
                <a:blip r:embed="rId2"/>
              </a:buBlip>
            </a:pPr>
            <a:r>
              <a:t>Locul de naștere al faimosului poet epic Homer</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p:nvPr>
        </p:nvSpPr>
        <p:spPr>
          <a:prstGeom prst="rect">
            <a:avLst/>
          </a:prstGeom>
        </p:spPr>
        <p:txBody>
          <a:bodyPr/>
          <a:lstStyle/>
          <a:p>
            <a:pPr/>
            <a:r>
              <a:t>Cetatea Smirna</a:t>
            </a:r>
          </a:p>
        </p:txBody>
      </p:sp>
      <p:sp>
        <p:nvSpPr>
          <p:cNvPr id="143" name="Shape 143"/>
          <p:cNvSpPr/>
          <p:nvPr>
            <p:ph type="body" idx="1"/>
          </p:nvPr>
        </p:nvSpPr>
        <p:spPr>
          <a:prstGeom prst="rect">
            <a:avLst/>
          </a:prstGeom>
        </p:spPr>
        <p:txBody>
          <a:bodyPr/>
          <a:lstStyle>
            <a:lvl1pPr>
              <a:buBlip>
                <a:blip r:embed="rId2"/>
              </a:buBlip>
            </a:lvl1pPr>
          </a:lstStyle>
          <a:p>
            <a:pPr/>
            <a:r>
              <a:t>În anul 200 î. Hr. a fost complet distrusă și reconstruită, de către Lysimah, generalul lui Alexandru cel Mare. </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prstGeom prst="rect">
            <a:avLst/>
          </a:prstGeom>
        </p:spPr>
        <p:txBody>
          <a:bodyPr/>
          <a:lstStyle/>
          <a:p>
            <a:pPr/>
            <a:r>
              <a:t>Cetatea Smirna</a:t>
            </a:r>
          </a:p>
        </p:txBody>
      </p:sp>
      <p:sp>
        <p:nvSpPr>
          <p:cNvPr id="146" name="Shape 146"/>
          <p:cNvSpPr/>
          <p:nvPr>
            <p:ph type="body" idx="1"/>
          </p:nvPr>
        </p:nvSpPr>
        <p:spPr>
          <a:prstGeom prst="rect">
            <a:avLst/>
          </a:prstGeom>
        </p:spPr>
        <p:txBody>
          <a:bodyPr/>
          <a:lstStyle/>
          <a:p>
            <a:pPr>
              <a:buBlip>
                <a:blip r:embed="rId2"/>
              </a:buBlip>
            </a:pPr>
            <a:r>
              <a:t>Smirna avea o relație specială cu Roma, și pretindea că este primul oraș din lumea antică în care s-a construit un templu în onoarea </a:t>
            </a:r>
            <a:r>
              <a:rPr i="1">
                <a:latin typeface="Trebuchet MS"/>
                <a:ea typeface="Trebuchet MS"/>
                <a:cs typeface="Trebuchet MS"/>
                <a:sym typeface="Trebuchet MS"/>
              </a:rPr>
              <a:t>dea Roma </a:t>
            </a:r>
            <a:r>
              <a:t>(divinei Roma).</a:t>
            </a:r>
          </a:p>
          <a:p>
            <a:pPr>
              <a:buBlip>
                <a:blip r:embed="rId2"/>
              </a:buBlip>
            </a:pPr>
            <a:r>
              <a:t>Apoi a fost construit și un templu în cinstea cezarului</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Baskerville"/>
        <a:ea typeface="Baskerville"/>
        <a:cs typeface="Baskerville"/>
      </a:majorFont>
      <a:minorFont>
        <a:latin typeface="Baskerville"/>
        <a:ea typeface="Baskerville"/>
        <a:cs typeface="Baskerville"/>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Baskerville"/>
        <a:ea typeface="Baskerville"/>
        <a:cs typeface="Baskerville"/>
      </a:majorFont>
      <a:minorFont>
        <a:latin typeface="Baskerville"/>
        <a:ea typeface="Baskerville"/>
        <a:cs typeface="Baskerville"/>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