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6"/>
    <p:restoredTop sz="94595"/>
  </p:normalViewPr>
  <p:slideViewPr>
    <p:cSldViewPr snapToGrid="0" snapToObjects="1">
      <p:cViewPr varScale="1">
        <p:scale>
          <a:sx n="67" d="100"/>
          <a:sy n="67" d="100"/>
        </p:scale>
        <p:origin x="8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8594452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Dacă un om comitea o crimă și ajungea în împrejurimile templului înainte de a fi arestat era în siguranță. Zona de imunitate de întrindea pe 183 metri în jurul templului. În felul acesta templul găzduia cea mai aleasă colecție de criminali din lumea antică.</a:t>
            </a:r>
          </a:p>
        </p:txBody>
      </p:sp>
    </p:spTree>
    <p:extLst>
      <p:ext uri="{BB962C8B-B14F-4D97-AF65-F5344CB8AC3E}">
        <p14:creationId xmlns:p14="http://schemas.microsoft.com/office/powerpoint/2010/main" val="163153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Amfiteatrul din care a predicat Pavel</a:t>
            </a:r>
          </a:p>
        </p:txBody>
      </p:sp>
    </p:spTree>
    <p:extLst>
      <p:ext uri="{BB962C8B-B14F-4D97-AF65-F5344CB8AC3E}">
        <p14:creationId xmlns:p14="http://schemas.microsoft.com/office/powerpoint/2010/main" val="194651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Efes casa fecioarei Maria </a:t>
            </a:r>
          </a:p>
          <a:p>
            <a:r>
              <a:t>Calugarita catolica are in sec XIX viziuni cu privire la Casa Mariei respectata de Crestini dar si de musulmani</a:t>
            </a:r>
          </a:p>
          <a:p>
            <a:r>
              <a:t>Fecioarei Maria, la Ierusalim sau Efes stie ca va muri, ii instiinteaza pe cei apropiati, se Pune in pat si moare; apostolii vin de departe, Toma intarzie 3 zile si cand ii deschide mormanTul nu Mai era - traditii de sec V-VI; a Alta traditie spune ca in timp ce se inalta la ceruri a aruncat braul ucenicilor - amintire.</a:t>
            </a:r>
          </a:p>
        </p:txBody>
      </p:sp>
    </p:spTree>
    <p:extLst>
      <p:ext uri="{BB962C8B-B14F-4D97-AF65-F5344CB8AC3E}">
        <p14:creationId xmlns:p14="http://schemas.microsoft.com/office/powerpoint/2010/main" val="378223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u și subtitlu">
    <p:spTree>
      <p:nvGrpSpPr>
        <p:cNvPr id="1" name=""/>
        <p:cNvGrpSpPr/>
        <p:nvPr/>
      </p:nvGrpSpPr>
      <p:grpSpPr>
        <a:xfrm>
          <a:off x="0" y="0"/>
          <a:ext cx="0" cy="0"/>
          <a:chOff x="0" y="0"/>
          <a:chExt cx="0" cy="0"/>
        </a:xfrm>
      </p:grpSpPr>
      <p:sp>
        <p:nvSpPr>
          <p:cNvPr id="11" name="Shape 11"/>
          <p:cNvSpPr>
            <a:spLocks noGrp="1"/>
          </p:cNvSpPr>
          <p:nvPr>
            <p:ph type="title"/>
          </p:nvPr>
        </p:nvSpPr>
        <p:spPr>
          <a:xfrm>
            <a:off x="1104900" y="1473200"/>
            <a:ext cx="10795000" cy="3556000"/>
          </a:xfrm>
          <a:prstGeom prst="rect">
            <a:avLst/>
          </a:prstGeom>
        </p:spPr>
        <p:txBody>
          <a:bodyPr anchor="b"/>
          <a:lstStyle/>
          <a:p>
            <a:r>
              <a:t>Text titlu</a:t>
            </a:r>
          </a:p>
        </p:txBody>
      </p:sp>
      <p:sp>
        <p:nvSpPr>
          <p:cNvPr id="12" name="Shape 12"/>
          <p:cNvSpPr>
            <a:spLocks noGrp="1"/>
          </p:cNvSpPr>
          <p:nvPr>
            <p:ph type="body" sz="quarter" idx="1"/>
          </p:nvPr>
        </p:nvSpPr>
        <p:spPr>
          <a:xfrm>
            <a:off x="1104900" y="5016500"/>
            <a:ext cx="10795000" cy="22352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r>
              <a:t>Nivel corp unu</a:t>
            </a:r>
          </a:p>
          <a:p>
            <a:pPr lvl="1"/>
            <a:r>
              <a:t>Nivel corp doi</a:t>
            </a:r>
          </a:p>
          <a:p>
            <a:pPr lvl="2"/>
            <a:r>
              <a:t>Nivel corp trei</a:t>
            </a:r>
          </a:p>
          <a:p>
            <a:pPr lvl="3"/>
            <a:r>
              <a:t>Nivel corp patru</a:t>
            </a:r>
          </a:p>
          <a:p>
            <a:pPr lvl="4"/>
            <a:r>
              <a:t>Nivel corp cinci</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571500"/>
          </a:xfrm>
          <a:prstGeom prst="rect">
            <a:avLst/>
          </a:prstGeom>
        </p:spPr>
        <p:txBody>
          <a:bodyPr anchor="t">
            <a:spAutoFit/>
          </a:bodyPr>
          <a:lstStyle>
            <a:lvl1pPr marL="0" indent="0" algn="ctr">
              <a:spcBef>
                <a:spcPts val="0"/>
              </a:spcBef>
              <a:buClrTx/>
              <a:buSzTx/>
              <a:buNone/>
              <a:defRPr sz="3000"/>
            </a:lvl1pPr>
          </a:lstStyle>
          <a:p>
            <a:r>
              <a:t>–Ion Popescu</a:t>
            </a:r>
          </a:p>
        </p:txBody>
      </p:sp>
      <p:sp>
        <p:nvSpPr>
          <p:cNvPr id="94" name="Shape 94"/>
          <p:cNvSpPr>
            <a:spLocks noGrp="1"/>
          </p:cNvSpPr>
          <p:nvPr>
            <p:ph type="body" sz="quarter" idx="14"/>
          </p:nvPr>
        </p:nvSpPr>
        <p:spPr>
          <a:xfrm>
            <a:off x="1270000" y="4222750"/>
            <a:ext cx="10464800" cy="774700"/>
          </a:xfrm>
          <a:prstGeom prst="rect">
            <a:avLst/>
          </a:prstGeom>
        </p:spPr>
        <p:txBody>
          <a:bodyPr>
            <a:spAutoFit/>
          </a:bodyPr>
          <a:lstStyle>
            <a:lvl1pPr marL="0" indent="0" algn="ctr">
              <a:spcBef>
                <a:spcPts val="2400"/>
              </a:spcBef>
              <a:buClrTx/>
              <a:buSzTx/>
              <a:buNone/>
              <a:defRPr sz="4200"/>
            </a:lvl1pPr>
          </a:lstStyle>
          <a:p>
            <a:r>
              <a:t>“Scrieți un citat aici.”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oză">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a:ln w="25400"/>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ecompletat">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oză - 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857500" y="698500"/>
            <a:ext cx="7302500" cy="5397500"/>
          </a:xfrm>
          <a:prstGeom prst="rect">
            <a:avLst/>
          </a:prstGeom>
          <a:ln w="9525">
            <a:round/>
          </a:ln>
        </p:spPr>
        <p:txBody>
          <a:bodyPr lIns="91439" tIns="45719" rIns="91439" bIns="45719" anchor="t">
            <a:noAutofit/>
          </a:bodyPr>
          <a:lstStyle/>
          <a:p>
            <a:endParaRPr/>
          </a:p>
        </p:txBody>
      </p:sp>
      <p:sp>
        <p:nvSpPr>
          <p:cNvPr id="21" name="Shape 21"/>
          <p:cNvSpPr>
            <a:spLocks noGrp="1"/>
          </p:cNvSpPr>
          <p:nvPr>
            <p:ph type="title"/>
          </p:nvPr>
        </p:nvSpPr>
        <p:spPr>
          <a:xfrm>
            <a:off x="1104900" y="6248400"/>
            <a:ext cx="10795000" cy="1397000"/>
          </a:xfrm>
          <a:prstGeom prst="rect">
            <a:avLst/>
          </a:prstGeom>
        </p:spPr>
        <p:txBody>
          <a:bodyPr/>
          <a:lstStyle/>
          <a:p>
            <a:r>
              <a:t>Text titlu</a:t>
            </a:r>
          </a:p>
        </p:txBody>
      </p:sp>
      <p:sp>
        <p:nvSpPr>
          <p:cNvPr id="22" name="Shape 22"/>
          <p:cNvSpPr>
            <a:spLocks noGrp="1"/>
          </p:cNvSpPr>
          <p:nvPr>
            <p:ph type="body" sz="quarter" idx="1"/>
          </p:nvPr>
        </p:nvSpPr>
        <p:spPr>
          <a:xfrm>
            <a:off x="1104900" y="7632700"/>
            <a:ext cx="10795000" cy="13970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r>
              <a:t>Nivel corp unu</a:t>
            </a:r>
          </a:p>
          <a:p>
            <a:pPr lvl="1"/>
            <a:r>
              <a:t>Nivel corp doi</a:t>
            </a:r>
          </a:p>
          <a:p>
            <a:pPr lvl="2"/>
            <a:r>
              <a:t>Nivel corp trei</a:t>
            </a:r>
          </a:p>
          <a:p>
            <a:pPr lvl="3"/>
            <a:r>
              <a:t>Nivel corp patru</a:t>
            </a:r>
          </a:p>
          <a:p>
            <a:pPr lvl="4"/>
            <a:r>
              <a:t>Nivel corp cinci</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u - Centru">
    <p:spTree>
      <p:nvGrpSpPr>
        <p:cNvPr id="1" name=""/>
        <p:cNvGrpSpPr/>
        <p:nvPr/>
      </p:nvGrpSpPr>
      <p:grpSpPr>
        <a:xfrm>
          <a:off x="0" y="0"/>
          <a:ext cx="0" cy="0"/>
          <a:chOff x="0" y="0"/>
          <a:chExt cx="0" cy="0"/>
        </a:xfrm>
      </p:grpSpPr>
      <p:sp>
        <p:nvSpPr>
          <p:cNvPr id="30" name="Shape 30"/>
          <p:cNvSpPr>
            <a:spLocks noGrp="1"/>
          </p:cNvSpPr>
          <p:nvPr>
            <p:ph type="title"/>
          </p:nvPr>
        </p:nvSpPr>
        <p:spPr>
          <a:xfrm>
            <a:off x="1104900" y="3098800"/>
            <a:ext cx="10795000" cy="3556000"/>
          </a:xfrm>
          <a:prstGeom prst="rect">
            <a:avLst/>
          </a:prstGeom>
        </p:spPr>
        <p:txBody>
          <a:bodyPr/>
          <a:lstStyle>
            <a:lvl1pPr>
              <a:defRPr sz="6000"/>
            </a:lvl1pPr>
          </a:lstStyle>
          <a:p>
            <a:r>
              <a:t>Text titlu</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oză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3070" y="1432209"/>
            <a:ext cx="5461001" cy="6985001"/>
          </a:xfrm>
          <a:prstGeom prst="rect">
            <a:avLst/>
          </a:prstGeom>
          <a:ln w="9525">
            <a:round/>
          </a:ln>
        </p:spPr>
        <p:txBody>
          <a:bodyPr lIns="91439" tIns="45719" rIns="91439" bIns="45719" anchor="t">
            <a:noAutofit/>
          </a:bodyPr>
          <a:lstStyle/>
          <a:p>
            <a:endParaRPr/>
          </a:p>
        </p:txBody>
      </p:sp>
      <p:sp>
        <p:nvSpPr>
          <p:cNvPr id="39" name="Shape 39"/>
          <p:cNvSpPr>
            <a:spLocks noGrp="1"/>
          </p:cNvSpPr>
          <p:nvPr>
            <p:ph type="title"/>
          </p:nvPr>
        </p:nvSpPr>
        <p:spPr>
          <a:xfrm>
            <a:off x="635000" y="1473200"/>
            <a:ext cx="5715000" cy="3314700"/>
          </a:xfrm>
          <a:prstGeom prst="rect">
            <a:avLst/>
          </a:prstGeom>
        </p:spPr>
        <p:txBody>
          <a:bodyPr anchor="b"/>
          <a:lstStyle>
            <a:lvl1pPr>
              <a:defRPr sz="6000"/>
            </a:lvl1pPr>
          </a:lstStyle>
          <a:p>
            <a:r>
              <a:t>Text titlu</a:t>
            </a:r>
          </a:p>
        </p:txBody>
      </p:sp>
      <p:sp>
        <p:nvSpPr>
          <p:cNvPr id="40" name="Shape 40"/>
          <p:cNvSpPr>
            <a:spLocks noGrp="1"/>
          </p:cNvSpPr>
          <p:nvPr>
            <p:ph type="body" sz="quarter" idx="1"/>
          </p:nvPr>
        </p:nvSpPr>
        <p:spPr>
          <a:xfrm>
            <a:off x="635000" y="4940300"/>
            <a:ext cx="5715000" cy="36068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r>
              <a:t>Nivel corp unu</a:t>
            </a:r>
          </a:p>
          <a:p>
            <a:pPr lvl="1"/>
            <a:r>
              <a:t>Nivel corp doi</a:t>
            </a:r>
          </a:p>
          <a:p>
            <a:pPr lvl="2"/>
            <a:r>
              <a:t>Nivel corp trei</a:t>
            </a:r>
          </a:p>
          <a:p>
            <a:pPr lvl="3"/>
            <a:r>
              <a:t>Nivel corp patru</a:t>
            </a:r>
          </a:p>
          <a:p>
            <a:pPr lvl="4"/>
            <a:r>
              <a:t>Nivel corp cinci</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u - Sus">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Text titlu</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u și marcatori">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Text titlu</a:t>
            </a:r>
          </a:p>
        </p:txBody>
      </p:sp>
      <p:sp>
        <p:nvSpPr>
          <p:cNvPr id="57" name="Shape 57"/>
          <p:cNvSpPr>
            <a:spLocks noGrp="1"/>
          </p:cNvSpPr>
          <p:nvPr>
            <p:ph type="body" idx="1"/>
          </p:nvPr>
        </p:nvSpPr>
        <p:spPr>
          <a:xfrm>
            <a:off x="1104900" y="3022600"/>
            <a:ext cx="10795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corp unu</a:t>
            </a:r>
          </a:p>
          <a:p>
            <a:pPr lvl="1"/>
            <a:r>
              <a:t>Nivel corp doi</a:t>
            </a:r>
          </a:p>
          <a:p>
            <a:pPr lvl="2"/>
            <a:r>
              <a:t>Nivel corp trei</a:t>
            </a:r>
          </a:p>
          <a:p>
            <a:pPr lvl="3"/>
            <a:r>
              <a:t>Nivel corp patru</a:t>
            </a:r>
          </a:p>
          <a:p>
            <a:pPr lvl="4"/>
            <a:r>
              <a:t>Nivel corp cinci</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u, marcatori și poză">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7581900" y="3022600"/>
            <a:ext cx="4318000" cy="5715000"/>
          </a:xfrm>
          <a:prstGeom prst="rect">
            <a:avLst/>
          </a:prstGeom>
          <a:ln w="9525">
            <a:round/>
          </a:ln>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Text titlu</a:t>
            </a:r>
          </a:p>
        </p:txBody>
      </p:sp>
      <p:sp>
        <p:nvSpPr>
          <p:cNvPr id="67" name="Shape 67"/>
          <p:cNvSpPr>
            <a:spLocks noGrp="1"/>
          </p:cNvSpPr>
          <p:nvPr>
            <p:ph type="body" sz="half"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r>
              <a:t>Nivel corp unu</a:t>
            </a:r>
          </a:p>
          <a:p>
            <a:pPr lvl="1"/>
            <a:r>
              <a:t>Nivel corp doi</a:t>
            </a:r>
          </a:p>
          <a:p>
            <a:pPr lvl="2"/>
            <a:r>
              <a:t>Nivel corp trei</a:t>
            </a:r>
          </a:p>
          <a:p>
            <a:pPr lvl="3"/>
            <a:r>
              <a:t>Nivel corp patru</a:t>
            </a:r>
          </a:p>
          <a:p>
            <a:pPr lvl="4"/>
            <a:r>
              <a:t>Nivel corp cinci</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rcatori">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corp unu</a:t>
            </a:r>
          </a:p>
          <a:p>
            <a:pPr lvl="1"/>
            <a:r>
              <a:t>Nivel corp doi</a:t>
            </a:r>
          </a:p>
          <a:p>
            <a:pPr lvl="2"/>
            <a:r>
              <a:t>Nivel corp trei</a:t>
            </a:r>
          </a:p>
          <a:p>
            <a:pPr lvl="3"/>
            <a:r>
              <a:t>Nivel corp patru</a:t>
            </a:r>
          </a:p>
          <a:p>
            <a:pPr lvl="4"/>
            <a:r>
              <a:t>Nivel corp cinci</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oză - 3 exemplare">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7835900" y="4974535"/>
            <a:ext cx="4508500" cy="4140201"/>
          </a:xfrm>
          <a:prstGeom prst="rect">
            <a:avLst/>
          </a:prstGeom>
          <a:ln w="9525">
            <a:round/>
          </a:ln>
        </p:spPr>
        <p:txBody>
          <a:bodyPr lIns="91439" tIns="45719" rIns="91439" bIns="45719" anchor="t">
            <a:noAutofit/>
          </a:bodyPr>
          <a:lstStyle/>
          <a:p>
            <a:endParaRPr/>
          </a:p>
        </p:txBody>
      </p:sp>
      <p:sp>
        <p:nvSpPr>
          <p:cNvPr id="84" name="Shape 84"/>
          <p:cNvSpPr>
            <a:spLocks noGrp="1"/>
          </p:cNvSpPr>
          <p:nvPr>
            <p:ph type="pic" sz="quarter" idx="14"/>
          </p:nvPr>
        </p:nvSpPr>
        <p:spPr>
          <a:xfrm>
            <a:off x="7835900" y="626165"/>
            <a:ext cx="4508500" cy="4152901"/>
          </a:xfrm>
          <a:prstGeom prst="rect">
            <a:avLst/>
          </a:prstGeom>
          <a:ln w="9525">
            <a:round/>
          </a:ln>
        </p:spPr>
        <p:txBody>
          <a:bodyPr lIns="91439" tIns="45719" rIns="91439" bIns="45719" anchor="t">
            <a:noAutofit/>
          </a:bodyPr>
          <a:lstStyle/>
          <a:p>
            <a:endParaRPr/>
          </a:p>
        </p:txBody>
      </p:sp>
      <p:sp>
        <p:nvSpPr>
          <p:cNvPr id="85" name="Shape 85"/>
          <p:cNvSpPr>
            <a:spLocks noGrp="1"/>
          </p:cNvSpPr>
          <p:nvPr>
            <p:ph type="pic" idx="15"/>
          </p:nvPr>
        </p:nvSpPr>
        <p:spPr>
          <a:xfrm>
            <a:off x="609600" y="631776"/>
            <a:ext cx="7035800" cy="8496301"/>
          </a:xfrm>
          <a:prstGeom prst="rect">
            <a:avLst/>
          </a:prstGeom>
          <a:ln w="9525">
            <a:round/>
          </a:ln>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104900" y="939800"/>
            <a:ext cx="10795000" cy="787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Nivel corp unu</a:t>
            </a:r>
          </a:p>
          <a:p>
            <a:pPr lvl="1"/>
            <a:r>
              <a:t>Nivel corp doi</a:t>
            </a:r>
          </a:p>
          <a:p>
            <a:pPr lvl="2"/>
            <a:r>
              <a:t>Nivel corp trei</a:t>
            </a:r>
          </a:p>
          <a:p>
            <a:pPr lvl="3"/>
            <a:r>
              <a:t>Nivel corp patru</a:t>
            </a:r>
          </a:p>
          <a:p>
            <a:pPr lvl="4"/>
            <a:r>
              <a:t>Nivel corp cinci</a:t>
            </a:r>
          </a:p>
        </p:txBody>
      </p:sp>
      <p:sp>
        <p:nvSpPr>
          <p:cNvPr id="3" name="Shape 3"/>
          <p:cNvSpPr>
            <a:spLocks noGrp="1"/>
          </p:cNvSpPr>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Text titlu</a:t>
            </a:r>
          </a:p>
        </p:txBody>
      </p:sp>
      <p:sp>
        <p:nvSpPr>
          <p:cNvPr id="4" name="Shape 4"/>
          <p:cNvSpPr>
            <a:spLocks noGrp="1"/>
          </p:cNvSpPr>
          <p:nvPr>
            <p:ph type="sldNum" sz="quarter" idx="2"/>
          </p:nvPr>
        </p:nvSpPr>
        <p:spPr>
          <a:xfrm>
            <a:off x="6315111" y="9321800"/>
            <a:ext cx="361877" cy="368300"/>
          </a:xfrm>
          <a:prstGeom prst="rect">
            <a:avLst/>
          </a:prstGeom>
          <a:ln w="12700">
            <a:miter lim="400000"/>
          </a:ln>
        </p:spPr>
        <p:txBody>
          <a:bodyPr wrap="none" lIns="50800" tIns="50800" rIns="50800" bIns="50800">
            <a:spAutoFit/>
          </a:bodyPr>
          <a:lstStyle>
            <a:lvl1pPr>
              <a:defRPr sz="1800" b="1">
                <a:solidFill>
                  <a:srgbClr val="51573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Baskerville"/>
        </a:defRPr>
      </a:lvl1pPr>
      <a:lvl2pPr marL="0" marR="0" indent="2286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Baskerville"/>
        </a:defRPr>
      </a:lvl2pPr>
      <a:lvl3pPr marL="0" marR="0" indent="4572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Baskerville"/>
        </a:defRPr>
      </a:lvl3pPr>
      <a:lvl4pPr marL="0" marR="0" indent="6858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Baskerville"/>
        </a:defRPr>
      </a:lvl4pPr>
      <a:lvl5pPr marL="0" marR="0" indent="9144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Baskerville"/>
        </a:defRPr>
      </a:lvl5pPr>
      <a:lvl6pPr marL="0" marR="0" indent="11430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Baskerville"/>
        </a:defRPr>
      </a:lvl6pPr>
      <a:lvl7pPr marL="0" marR="0" indent="13716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Baskerville"/>
        </a:defRPr>
      </a:lvl7pPr>
      <a:lvl8pPr marL="0" marR="0" indent="16002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Baskerville"/>
        </a:defRPr>
      </a:lvl8pPr>
      <a:lvl9pPr marL="0" marR="0" indent="18288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Baskerville"/>
        </a:defRPr>
      </a:lvl9pPr>
    </p:titleStyle>
    <p:bodyStyle>
      <a:lvl1pPr marL="381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Baskerville"/>
        </a:defRPr>
      </a:lvl1pPr>
      <a:lvl2pPr marL="762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Baskerville"/>
        </a:defRPr>
      </a:lvl2pPr>
      <a:lvl3pPr marL="1143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Baskerville"/>
        </a:defRPr>
      </a:lvl3pPr>
      <a:lvl4pPr marL="1524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Baskerville"/>
        </a:defRPr>
      </a:lvl4pPr>
      <a:lvl5pPr marL="1905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Baskerville"/>
        </a:defRPr>
      </a:lvl5pPr>
      <a:lvl6pPr marL="2286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Baskerville"/>
        </a:defRPr>
      </a:lvl6pPr>
      <a:lvl7pPr marL="2667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Baskerville"/>
        </a:defRPr>
      </a:lvl7pPr>
      <a:lvl8pPr marL="3048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Baskerville"/>
        </a:defRPr>
      </a:lvl8pPr>
      <a:lvl9pPr marL="3429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Baskerville"/>
        </a:defRPr>
      </a:lvl9pPr>
    </p:bodyStyle>
    <p:otherStyle>
      <a:lvl1pPr marL="0" marR="0" indent="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Baskerville"/>
        </a:defRPr>
      </a:lvl1pPr>
      <a:lvl2pPr marL="0" marR="0" indent="2286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Baskerville"/>
        </a:defRPr>
      </a:lvl2pPr>
      <a:lvl3pPr marL="0" marR="0" indent="4572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Baskerville"/>
        </a:defRPr>
      </a:lvl3pPr>
      <a:lvl4pPr marL="0" marR="0" indent="6858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Baskerville"/>
        </a:defRPr>
      </a:lvl4pPr>
      <a:lvl5pPr marL="0" marR="0" indent="9144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Baskerville"/>
        </a:defRPr>
      </a:lvl5pPr>
      <a:lvl6pPr marL="0" marR="0" indent="11430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Baskerville"/>
        </a:defRPr>
      </a:lvl6pPr>
      <a:lvl7pPr marL="0" marR="0" indent="13716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Baskerville"/>
        </a:defRPr>
      </a:lvl7pPr>
      <a:lvl8pPr marL="0" marR="0" indent="16002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Baskerville"/>
        </a:defRPr>
      </a:lvl8pPr>
      <a:lvl9pPr marL="0" marR="0" indent="18288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Baskervill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5.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5.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ctrTitle"/>
          </p:nvPr>
        </p:nvSpPr>
        <p:spPr>
          <a:prstGeom prst="rect">
            <a:avLst/>
          </a:prstGeom>
        </p:spPr>
        <p:txBody>
          <a:bodyPr/>
          <a:lstStyle/>
          <a:p>
            <a:r>
              <a:t>Cele 7 biserici</a:t>
            </a:r>
          </a:p>
        </p:txBody>
      </p:sp>
      <p:sp>
        <p:nvSpPr>
          <p:cNvPr id="120" name="Shape 120"/>
          <p:cNvSpPr>
            <a:spLocks noGrp="1"/>
          </p:cNvSpPr>
          <p:nvPr>
            <p:ph type="subTitle" sz="quarter" idx="1"/>
          </p:nvPr>
        </p:nvSpPr>
        <p:spPr>
          <a:prstGeom prst="rect">
            <a:avLst/>
          </a:prstGeom>
        </p:spPr>
        <p:txBody>
          <a:bodyPr/>
          <a:lstStyle/>
          <a:p>
            <a:r>
              <a:t>Introducere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prstGeom prst="rect">
            <a:avLst/>
          </a:prstGeom>
        </p:spPr>
        <p:txBody>
          <a:bodyPr/>
          <a:lstStyle/>
          <a:p>
            <a:endParaRPr/>
          </a:p>
        </p:txBody>
      </p:sp>
      <p:sp>
        <p:nvSpPr>
          <p:cNvPr id="158" name="Shape 158"/>
          <p:cNvSpPr>
            <a:spLocks noGrp="1"/>
          </p:cNvSpPr>
          <p:nvPr>
            <p:ph type="body" idx="1"/>
          </p:nvPr>
        </p:nvSpPr>
        <p:spPr>
          <a:prstGeom prst="rect">
            <a:avLst/>
          </a:prstGeom>
        </p:spPr>
        <p:txBody>
          <a:bodyPr/>
          <a:lstStyle/>
          <a:p>
            <a:pPr>
              <a:buBlip>
                <a:blip r:embed="rId2"/>
              </a:buBlip>
            </a:pPr>
            <a:endParaRPr/>
          </a:p>
        </p:txBody>
      </p:sp>
      <p:pic>
        <p:nvPicPr>
          <p:cNvPr id="159" name="Picture 158"/>
          <p:cNvPicPr>
            <a:picLocks/>
          </p:cNvPicPr>
          <p:nvPr/>
        </p:nvPicPr>
        <p:blipFill>
          <a:blip r:embed="rId3">
            <a:extLst/>
          </a:blip>
          <a:stretch>
            <a:fillRect/>
          </a:stretch>
        </p:blipFill>
        <p:spPr>
          <a:xfrm>
            <a:off x="-78302" y="-51211"/>
            <a:ext cx="13161406" cy="9856022"/>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Placeholder 160"/>
          <p:cNvPicPr>
            <a:picLocks noGrp="1"/>
          </p:cNvPicPr>
          <p:nvPr>
            <p:ph type="pic" idx="13"/>
          </p:nvPr>
        </p:nvPicPr>
        <p:blipFill>
          <a:blip r:embed="rId2">
            <a:extLst/>
          </a:blip>
          <a:stretch>
            <a:fillRect/>
          </a:stretch>
        </p:blipFill>
        <p:spPr>
          <a:xfrm>
            <a:off x="2870200" y="723900"/>
            <a:ext cx="7277100" cy="5346700"/>
          </a:xfrm>
          <a:prstGeom prst="rect">
            <a:avLst/>
          </a:prstGeom>
        </p:spPr>
      </p:pic>
      <p:sp>
        <p:nvSpPr>
          <p:cNvPr id="162" name="Shape 162"/>
          <p:cNvSpPr>
            <a:spLocks noGrp="1"/>
          </p:cNvSpPr>
          <p:nvPr>
            <p:ph type="title"/>
          </p:nvPr>
        </p:nvSpPr>
        <p:spPr>
          <a:prstGeom prst="rect">
            <a:avLst/>
          </a:prstGeom>
        </p:spPr>
        <p:txBody>
          <a:bodyPr/>
          <a:lstStyle/>
          <a:p>
            <a:r>
              <a:t>1. Efes</a:t>
            </a:r>
          </a:p>
        </p:txBody>
      </p:sp>
      <p:sp>
        <p:nvSpPr>
          <p:cNvPr id="163" name="Shape 163"/>
          <p:cNvSpPr>
            <a:spLocks noGrp="1"/>
          </p:cNvSpPr>
          <p:nvPr>
            <p:ph type="body" sz="quarter" idx="1"/>
          </p:nvPr>
        </p:nvSpPr>
        <p:spPr>
          <a:prstGeom prst="rect">
            <a:avLst/>
          </a:prstGeom>
        </p:spPr>
        <p:txBody>
          <a:bodyPr/>
          <a:lstStyle/>
          <a:p>
            <a:r>
              <a:t>Biserica neiubitoare</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prstGeom prst="rect">
            <a:avLst/>
          </a:prstGeom>
        </p:spPr>
        <p:txBody>
          <a:bodyPr/>
          <a:lstStyle/>
          <a:p>
            <a:r>
              <a:t>Cetatea Efes</a:t>
            </a:r>
          </a:p>
        </p:txBody>
      </p:sp>
      <p:sp>
        <p:nvSpPr>
          <p:cNvPr id="166" name="Shape 166"/>
          <p:cNvSpPr>
            <a:spLocks noGrp="1"/>
          </p:cNvSpPr>
          <p:nvPr>
            <p:ph type="body" idx="1"/>
          </p:nvPr>
        </p:nvSpPr>
        <p:spPr>
          <a:prstGeom prst="rect">
            <a:avLst/>
          </a:prstGeom>
        </p:spPr>
        <p:txBody>
          <a:bodyPr/>
          <a:lstStyle/>
          <a:p>
            <a:pPr>
              <a:buBlip>
                <a:blip r:embed="rId3"/>
              </a:buBlip>
            </a:pPr>
            <a:r>
              <a:t> Situată la aproximativ 96 km de Patmos. </a:t>
            </a:r>
          </a:p>
          <a:p>
            <a:pPr>
              <a:buBlip>
                <a:blip r:embed="rId3"/>
              </a:buBlip>
            </a:pPr>
            <a:r>
              <a:t>Cel mai mare și principalul oraș al Asiei.</a:t>
            </a:r>
          </a:p>
          <a:p>
            <a:pPr>
              <a:buBlip>
                <a:blip r:embed="rId3"/>
              </a:buBlip>
            </a:pPr>
            <a:r>
              <a:t>Un important centru politic, comercial și religios.</a:t>
            </a:r>
          </a:p>
          <a:p>
            <a:pPr>
              <a:buBlip>
                <a:blip r:embed="rId3"/>
              </a:buBlip>
            </a:pPr>
            <a:r>
              <a:t>Orașul era casa multor zei ai fertilității precum Artemis sau Diana. Imaginea sa, se credea că a coborât din cer (Fapte 19,35).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asted-image.jpeg"/>
          <p:cNvPicPr>
            <a:picLocks noGrp="1" noChangeAspect="1"/>
          </p:cNvPicPr>
          <p:nvPr>
            <p:ph type="pic" idx="13"/>
          </p:nvPr>
        </p:nvPicPr>
        <p:blipFill>
          <a:blip r:embed="rId2">
            <a:extLst/>
          </a:blip>
          <a:srcRect/>
          <a:stretch>
            <a:fillRect/>
          </a:stretch>
        </p:blipFill>
        <p:spPr>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asted-image.jpg"/>
          <p:cNvPicPr>
            <a:picLocks noGrp="1" noChangeAspect="1"/>
          </p:cNvPicPr>
          <p:nvPr>
            <p:ph type="pic" idx="13"/>
          </p:nvPr>
        </p:nvPicPr>
        <p:blipFill>
          <a:blip r:embed="rId2">
            <a:extLst/>
          </a:blip>
          <a:srcRect l="5555" r="5555"/>
          <a:stretch>
            <a:fillRect/>
          </a:stretch>
        </p:blipFill>
        <p:spPr>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asted-image.jpg"/>
          <p:cNvPicPr>
            <a:picLocks noGrp="1" noChangeAspect="1"/>
          </p:cNvPicPr>
          <p:nvPr>
            <p:ph type="pic" idx="13"/>
          </p:nvPr>
        </p:nvPicPr>
        <p:blipFill>
          <a:blip r:embed="rId2">
            <a:extLst/>
          </a:blip>
          <a:srcRect l="8333" r="8333"/>
          <a:stretch>
            <a:fillRect/>
          </a:stretch>
        </p:blipFill>
        <p:spPr>
          <a:prstGeom prst="rect">
            <a:avLst/>
          </a:prstGeo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asted-image.jpg"/>
          <p:cNvPicPr>
            <a:picLocks noGrp="1" noChangeAspect="1"/>
          </p:cNvPicPr>
          <p:nvPr>
            <p:ph type="pic" idx="13"/>
          </p:nvPr>
        </p:nvPicPr>
        <p:blipFill>
          <a:blip r:embed="rId2">
            <a:extLst/>
          </a:blip>
          <a:srcRect t="12913" b="12913"/>
          <a:stretch>
            <a:fillRect/>
          </a:stretch>
        </p:blipFill>
        <p:spPr>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a:prstGeom prst="rect">
            <a:avLst/>
          </a:prstGeom>
        </p:spPr>
        <p:txBody>
          <a:bodyPr/>
          <a:lstStyle/>
          <a:p>
            <a:endParaRPr/>
          </a:p>
        </p:txBody>
      </p:sp>
      <p:sp>
        <p:nvSpPr>
          <p:cNvPr id="179" name="Shape 179"/>
          <p:cNvSpPr>
            <a:spLocks noGrp="1"/>
          </p:cNvSpPr>
          <p:nvPr>
            <p:ph type="body" idx="1"/>
          </p:nvPr>
        </p:nvSpPr>
        <p:spPr>
          <a:prstGeom prst="rect">
            <a:avLst/>
          </a:prstGeom>
        </p:spPr>
        <p:txBody>
          <a:bodyPr/>
          <a:lstStyle/>
          <a:p>
            <a:pPr>
              <a:buBlip>
                <a:blip r:embed="rId3"/>
              </a:buBlip>
            </a:pPr>
            <a:endParaRPr/>
          </a:p>
        </p:txBody>
      </p:sp>
      <p:pic>
        <p:nvPicPr>
          <p:cNvPr id="180" name="Picture 179"/>
          <p:cNvPicPr>
            <a:picLocks/>
          </p:cNvPicPr>
          <p:nvPr/>
        </p:nvPicPr>
        <p:blipFill>
          <a:blip r:embed="rId4">
            <a:extLst/>
          </a:blip>
          <a:stretch>
            <a:fillRect/>
          </a:stretch>
        </p:blipFill>
        <p:spPr>
          <a:xfrm>
            <a:off x="12700" y="25400"/>
            <a:ext cx="12979400" cy="9702800"/>
          </a:xfrm>
          <a:prstGeom prst="rect">
            <a:avLst/>
          </a:prstGeom>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4" name="Shape 184"/>
          <p:cNvSpPr>
            <a:spLocks noGrp="1"/>
          </p:cNvSpPr>
          <p:nvPr>
            <p:ph type="title"/>
          </p:nvPr>
        </p:nvSpPr>
        <p:spPr>
          <a:prstGeom prst="rect">
            <a:avLst/>
          </a:prstGeom>
        </p:spPr>
        <p:txBody>
          <a:bodyPr/>
          <a:lstStyle/>
          <a:p>
            <a:endParaRPr/>
          </a:p>
        </p:txBody>
      </p:sp>
      <p:sp>
        <p:nvSpPr>
          <p:cNvPr id="185" name="Shape 185"/>
          <p:cNvSpPr>
            <a:spLocks noGrp="1"/>
          </p:cNvSpPr>
          <p:nvPr>
            <p:ph type="body" idx="1"/>
          </p:nvPr>
        </p:nvSpPr>
        <p:spPr>
          <a:prstGeom prst="rect">
            <a:avLst/>
          </a:prstGeom>
        </p:spPr>
        <p:txBody>
          <a:bodyPr/>
          <a:lstStyle/>
          <a:p>
            <a:pPr>
              <a:buBlip>
                <a:blip r:embed="rId3"/>
              </a:buBlip>
            </a:pPr>
            <a:endParaRPr/>
          </a:p>
        </p:txBody>
      </p:sp>
      <p:pic>
        <p:nvPicPr>
          <p:cNvPr id="186" name="Picture 185"/>
          <p:cNvPicPr>
            <a:picLocks/>
          </p:cNvPicPr>
          <p:nvPr/>
        </p:nvPicPr>
        <p:blipFill>
          <a:blip r:embed="rId4">
            <a:extLst/>
          </a:blip>
          <a:stretch>
            <a:fillRect/>
          </a:stretch>
        </p:blipFill>
        <p:spPr>
          <a:xfrm>
            <a:off x="-73801" y="-50713"/>
            <a:ext cx="13152401" cy="9832552"/>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prstGeom prst="rect">
            <a:avLst/>
          </a:prstGeom>
        </p:spPr>
        <p:txBody>
          <a:bodyPr/>
          <a:lstStyle/>
          <a:p>
            <a:endParaRPr/>
          </a:p>
        </p:txBody>
      </p:sp>
      <p:sp>
        <p:nvSpPr>
          <p:cNvPr id="189" name="Shape 189"/>
          <p:cNvSpPr>
            <a:spLocks noGrp="1"/>
          </p:cNvSpPr>
          <p:nvPr>
            <p:ph type="body" idx="1"/>
          </p:nvPr>
        </p:nvSpPr>
        <p:spPr>
          <a:prstGeom prst="rect">
            <a:avLst/>
          </a:prstGeom>
        </p:spPr>
        <p:txBody>
          <a:bodyPr/>
          <a:lstStyle/>
          <a:p>
            <a:pPr>
              <a:buBlip>
                <a:blip r:embed="rId2"/>
              </a:buBlip>
            </a:pPr>
            <a:endParaRPr/>
          </a:p>
        </p:txBody>
      </p:sp>
      <p:pic>
        <p:nvPicPr>
          <p:cNvPr id="190" name="Picture 189"/>
          <p:cNvPicPr>
            <a:picLocks/>
          </p:cNvPicPr>
          <p:nvPr/>
        </p:nvPicPr>
        <p:blipFill>
          <a:blip r:embed="rId3">
            <a:extLst/>
          </a:blip>
          <a:stretch>
            <a:fillRect/>
          </a:stretch>
        </p:blipFill>
        <p:spPr>
          <a:xfrm>
            <a:off x="-75908" y="3891"/>
            <a:ext cx="13157200" cy="9829800"/>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Untitled-1.tif"/>
          <p:cNvPicPr>
            <a:picLocks noGrp="1" noChangeAspect="1"/>
          </p:cNvPicPr>
          <p:nvPr>
            <p:ph type="pic" idx="13"/>
          </p:nvPr>
        </p:nvPicPr>
        <p:blipFill>
          <a:blip r:embed="rId2">
            <a:extLst/>
          </a:blip>
          <a:srcRect/>
          <a:stretch>
            <a:fillRect/>
          </a:stretch>
        </p:blipFill>
        <p:spPr>
          <a:xfrm>
            <a:off x="3735877" y="698500"/>
            <a:ext cx="5545746" cy="5397501"/>
          </a:xfrm>
          <a:prstGeom prst="rect">
            <a:avLst/>
          </a:prstGeom>
          <a:ln w="25400">
            <a:miter lim="400000"/>
          </a:ln>
        </p:spPr>
      </p:pic>
      <p:sp>
        <p:nvSpPr>
          <p:cNvPr id="123" name="Shape 123"/>
          <p:cNvSpPr>
            <a:spLocks noGrp="1"/>
          </p:cNvSpPr>
          <p:nvPr>
            <p:ph type="title"/>
          </p:nvPr>
        </p:nvSpPr>
        <p:spPr>
          <a:prstGeom prst="rect">
            <a:avLst/>
          </a:prstGeom>
        </p:spPr>
        <p:txBody>
          <a:bodyPr/>
          <a:lstStyle/>
          <a:p>
            <a:r>
              <a:t>Structura Apocalipsei</a:t>
            </a:r>
          </a:p>
        </p:txBody>
      </p:sp>
      <p:sp>
        <p:nvSpPr>
          <p:cNvPr id="124" name="Shape 124"/>
          <p:cNvSpPr>
            <a:spLocks noGrp="1"/>
          </p:cNvSpPr>
          <p:nvPr>
            <p:ph type="body" sz="quarter" idx="1"/>
          </p:nvPr>
        </p:nvSpPr>
        <p:spPr>
          <a:prstGeom prst="rect">
            <a:avLst/>
          </a:prstGeom>
        </p:spPr>
        <p:txBody>
          <a:bodyPr/>
          <a:lstStyle/>
          <a:p>
            <a:r>
              <a:t>7 secțiuni</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title"/>
          </p:nvPr>
        </p:nvSpPr>
        <p:spPr>
          <a:prstGeom prst="rect">
            <a:avLst/>
          </a:prstGeom>
        </p:spPr>
        <p:txBody>
          <a:bodyPr/>
          <a:lstStyle/>
          <a:p>
            <a:endParaRPr/>
          </a:p>
        </p:txBody>
      </p:sp>
      <p:sp>
        <p:nvSpPr>
          <p:cNvPr id="193" name="Shape 193"/>
          <p:cNvSpPr>
            <a:spLocks noGrp="1"/>
          </p:cNvSpPr>
          <p:nvPr>
            <p:ph type="body" idx="1"/>
          </p:nvPr>
        </p:nvSpPr>
        <p:spPr>
          <a:prstGeom prst="rect">
            <a:avLst/>
          </a:prstGeom>
        </p:spPr>
        <p:txBody>
          <a:bodyPr/>
          <a:lstStyle/>
          <a:p>
            <a:pPr>
              <a:buBlip>
                <a:blip r:embed="rId3"/>
              </a:buBlip>
            </a:pPr>
            <a:endParaRPr/>
          </a:p>
        </p:txBody>
      </p:sp>
      <p:pic>
        <p:nvPicPr>
          <p:cNvPr id="194" name="Picture 193"/>
          <p:cNvPicPr>
            <a:picLocks/>
          </p:cNvPicPr>
          <p:nvPr/>
        </p:nvPicPr>
        <p:blipFill>
          <a:blip r:embed="rId4">
            <a:extLst/>
          </a:blip>
          <a:stretch>
            <a:fillRect/>
          </a:stretch>
        </p:blipFill>
        <p:spPr>
          <a:xfrm>
            <a:off x="12700" y="25400"/>
            <a:ext cx="12979400" cy="9702800"/>
          </a:xfrm>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r>
              <a:t>Biserica din Efes</a:t>
            </a:r>
          </a:p>
        </p:txBody>
      </p:sp>
      <p:sp>
        <p:nvSpPr>
          <p:cNvPr id="201" name="Shape 201"/>
          <p:cNvSpPr>
            <a:spLocks noGrp="1"/>
          </p:cNvSpPr>
          <p:nvPr>
            <p:ph type="body" idx="1"/>
          </p:nvPr>
        </p:nvSpPr>
        <p:spPr>
          <a:prstGeom prst="rect">
            <a:avLst/>
          </a:prstGeom>
        </p:spPr>
        <p:txBody>
          <a:bodyPr/>
          <a:lstStyle/>
          <a:p>
            <a:pPr>
              <a:buBlip>
                <a:blip r:embed="rId2"/>
              </a:buBlip>
            </a:pPr>
            <a:r>
              <a:t>Înființată de Aquila și Priscila (Fapte 18,18-19) și de  Apolo (Fapte 18,23-26).</a:t>
            </a:r>
          </a:p>
          <a:p>
            <a:pPr>
              <a:buBlip>
                <a:blip r:embed="rId2"/>
              </a:buBlip>
            </a:pPr>
            <a:r>
              <a:t>Pavel a lucrat în Efes aproape 3 ani (Fapte 20,31) și acestei biserici i-a adresat Epistola către Efeseni.</a:t>
            </a:r>
          </a:p>
          <a:p>
            <a:pPr>
              <a:buBlip>
                <a:blip r:embed="rId2"/>
              </a:buBlip>
            </a:pPr>
            <a:r>
              <a:t>Mai târziu, Timotei și apostolul Ioan au petrecut o bună bucată de timp din lucrarea lor, în acest oraș.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body" idx="14"/>
          </p:nvPr>
        </p:nvSpPr>
        <p:spPr>
          <a:xfrm>
            <a:off x="1270000" y="1511300"/>
            <a:ext cx="10464800" cy="6197600"/>
          </a:xfrm>
          <a:prstGeom prst="rect">
            <a:avLst/>
          </a:prstGeom>
        </p:spPr>
        <p:txBody>
          <a:bodyPr/>
          <a:lstStyle/>
          <a:p>
            <a:r>
              <a:t>Îngerului Bisericii din Efes scrie-i: "Iată ce zice Cel ce ţine cele şapte stele în mâna dreaptă şi Cel ce umblă prin mijlocul celor şapte sfeşnice de aur:"Ştiu faptele tale, osteneala ta şi răbdarea ta, şi că nu poţi suferi pe cei răi; că ai pus la încercare pe cei ce zic că sunt apostoli, şi nu sunt, şi i-ai găsit mincinoşi. Ştiu că ai răbdare, că ai suferit din pricina Numelui Meu şi că n-ai obosit. Dar ce am împotriva ta este că ţi-ai părăsit dragostea dintâi.</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body" idx="14"/>
          </p:nvPr>
        </p:nvSpPr>
        <p:spPr>
          <a:xfrm>
            <a:off x="1270000" y="1816100"/>
            <a:ext cx="10464800" cy="5588001"/>
          </a:xfrm>
          <a:prstGeom prst="rect">
            <a:avLst/>
          </a:prstGeom>
        </p:spPr>
        <p:txBody>
          <a:bodyPr/>
          <a:lstStyle/>
          <a:p>
            <a:r>
              <a:t>Adu-ţi, dar, aminte de unde ai căzut; pocăieşte-te şi întoarce-te la faptele tale dintâi. Altfel, voi veni la tine şi-ţi voi lua sfeşnicul din locul lui, dacă nu te pocăieşti. Ai însă lucrul acesta bun: că urăşti faptele nicolaiţilor, pe care şi Eu le urăsc. Cine are urechi să asculte ce zice bisericilor Duhul: "Celui ce va birui îi voi da să mănânce din pomul vieţii, care este în raiul lui Dumnezeu."</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title"/>
          </p:nvPr>
        </p:nvSpPr>
        <p:spPr>
          <a:prstGeom prst="rect">
            <a:avLst/>
          </a:prstGeom>
        </p:spPr>
        <p:txBody>
          <a:bodyPr/>
          <a:lstStyle/>
          <a:p>
            <a:r>
              <a:t>Puritate doctrinară</a:t>
            </a:r>
          </a:p>
        </p:txBody>
      </p:sp>
      <p:sp>
        <p:nvSpPr>
          <p:cNvPr id="208" name="Shape 208"/>
          <p:cNvSpPr>
            <a:spLocks noGrp="1"/>
          </p:cNvSpPr>
          <p:nvPr>
            <p:ph type="body" idx="1"/>
          </p:nvPr>
        </p:nvSpPr>
        <p:spPr>
          <a:prstGeom prst="rect">
            <a:avLst/>
          </a:prstGeom>
        </p:spPr>
        <p:txBody>
          <a:bodyPr/>
          <a:lstStyle/>
          <a:p>
            <a:pPr>
              <a:buBlip>
                <a:blip r:embed="rId2"/>
              </a:buBlip>
            </a:pPr>
            <a:r>
              <a:t>Nu poți suferi pe cei răi.</a:t>
            </a:r>
          </a:p>
          <a:p>
            <a:pPr>
              <a:buBlip>
                <a:blip r:embed="rId2"/>
              </a:buBlip>
            </a:pPr>
            <a:r>
              <a:t>Ai pus la încercare pe apostolii falși.</a:t>
            </a:r>
          </a:p>
          <a:p>
            <a:pPr>
              <a:buBlip>
                <a:blip r:embed="rId2"/>
              </a:buBlip>
            </a:pPr>
            <a:r>
              <a:t>Urăști faptele nicolaiților.</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prstGeom prst="rect">
            <a:avLst/>
          </a:prstGeom>
        </p:spPr>
        <p:txBody>
          <a:bodyPr/>
          <a:lstStyle/>
          <a:p>
            <a:r>
              <a:t>Pierderea dragostei</a:t>
            </a:r>
          </a:p>
        </p:txBody>
      </p:sp>
      <p:sp>
        <p:nvSpPr>
          <p:cNvPr id="211" name="Shape 211"/>
          <p:cNvSpPr>
            <a:spLocks noGrp="1"/>
          </p:cNvSpPr>
          <p:nvPr>
            <p:ph type="body" idx="1"/>
          </p:nvPr>
        </p:nvSpPr>
        <p:spPr>
          <a:prstGeom prst="rect">
            <a:avLst/>
          </a:prstGeom>
        </p:spPr>
        <p:txBody>
          <a:bodyPr/>
          <a:lstStyle/>
          <a:p>
            <a:pPr>
              <a:buBlip>
                <a:blip r:embed="rId2"/>
              </a:buBlip>
            </a:pPr>
            <a:r>
              <a:t>Deși Isus apreciază puritatea doctrinară, îi mustră pentru lipsa dragostei. De aceea îi îndeamnă la pocăință. </a:t>
            </a:r>
          </a:p>
          <a:p>
            <a:pPr>
              <a:buBlip>
                <a:blip r:embed="rId2"/>
              </a:buBlip>
            </a:pPr>
            <a:r>
              <a:t>Dragostea nu este doar o atitudine sau un sentiment, ci se manifestă în fapte: „întoarce-te la faptele tale dintâi.”</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p>
            <a:r>
              <a:t>Sfeșnicul</a:t>
            </a:r>
          </a:p>
        </p:txBody>
      </p:sp>
      <p:sp>
        <p:nvSpPr>
          <p:cNvPr id="214" name="Shape 214"/>
          <p:cNvSpPr>
            <a:spLocks noGrp="1"/>
          </p:cNvSpPr>
          <p:nvPr>
            <p:ph type="body" idx="1"/>
          </p:nvPr>
        </p:nvSpPr>
        <p:spPr>
          <a:prstGeom prst="rect">
            <a:avLst/>
          </a:prstGeom>
        </p:spPr>
        <p:txBody>
          <a:bodyPr/>
          <a:lstStyle/>
          <a:p>
            <a:pPr>
              <a:buBlip>
                <a:blip r:embed="rId2"/>
              </a:buBlip>
            </a:pPr>
            <a:r>
              <a:t>În Biblie emblema sfeșnicului definește rolul bisericii ca fiind martorul lui Dumnezeu în lume. Advertismentul către biserica din Efes, e paralel cu ceea ce spunea Hristos în Mc. 4,21-25 și în Lc.8,16-18.</a:t>
            </a:r>
          </a:p>
          <a:p>
            <a:pPr>
              <a:buBlip>
                <a:blip r:embed="rId2"/>
              </a:buBlip>
            </a:pPr>
            <a:r>
              <a:t>Dacă ei nu vor face asta, Hristos le va retrage rolul de a fi martori ai săi, o lumină pentru lume.</a:t>
            </a:r>
          </a:p>
          <a:p>
            <a:pPr>
              <a:buBlip>
                <a:blip r:embed="rId2"/>
              </a:buBlip>
            </a:pPr>
            <a:r>
              <a:t>În timpul acesta istoric a fost luat sfeșnicul din templu. </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prstGeom prst="rect">
            <a:avLst/>
          </a:prstGeom>
        </p:spPr>
        <p:txBody>
          <a:bodyPr/>
          <a:lstStyle/>
          <a:p>
            <a:r>
              <a:t>Nicolaiții</a:t>
            </a:r>
          </a:p>
        </p:txBody>
      </p:sp>
      <p:sp>
        <p:nvSpPr>
          <p:cNvPr id="217" name="Shape 217"/>
          <p:cNvSpPr>
            <a:spLocks noGrp="1"/>
          </p:cNvSpPr>
          <p:nvPr>
            <p:ph type="body" idx="1"/>
          </p:nvPr>
        </p:nvSpPr>
        <p:spPr>
          <a:prstGeom prst="rect">
            <a:avLst/>
          </a:prstGeom>
        </p:spPr>
        <p:txBody>
          <a:bodyPr/>
          <a:lstStyle>
            <a:lvl1pPr>
              <a:buBlip>
                <a:blip r:embed="rId2"/>
              </a:buBlip>
            </a:lvl1pPr>
          </a:lstStyle>
          <a:p>
            <a:r>
              <a:t>Conform scriitorilor creștini timpuri precum Irineu și Hipolit, nicolaiții erau adepții eretici ai lui Nicolau din Antiohia, unul din cei șapte diaconi ai bisericii primare  (Fapte 6,5) care-a sfârșit-o în erezie. </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title"/>
          </p:nvPr>
        </p:nvSpPr>
        <p:spPr>
          <a:prstGeom prst="rect">
            <a:avLst/>
          </a:prstGeom>
        </p:spPr>
        <p:txBody>
          <a:bodyPr/>
          <a:lstStyle/>
          <a:p>
            <a:r>
              <a:t>Nicolaiții</a:t>
            </a:r>
          </a:p>
        </p:txBody>
      </p:sp>
      <p:sp>
        <p:nvSpPr>
          <p:cNvPr id="220" name="Shape 220"/>
          <p:cNvSpPr>
            <a:spLocks noGrp="1"/>
          </p:cNvSpPr>
          <p:nvPr>
            <p:ph type="body" idx="1"/>
          </p:nvPr>
        </p:nvSpPr>
        <p:spPr>
          <a:prstGeom prst="rect">
            <a:avLst/>
          </a:prstGeom>
        </p:spPr>
        <p:txBody>
          <a:bodyPr/>
          <a:lstStyle>
            <a:lvl1pPr>
              <a:buBlip>
                <a:blip r:embed="rId2"/>
              </a:buBlip>
            </a:lvl1pPr>
          </a:lstStyle>
          <a:p>
            <a:r>
              <a:t>Erau o sectă eretică de orientare gnostică. Pătrunderea acestui curent în Biserică în primele cinci secole a dus la serioase modificări teologice și spirituale, la reinterpretarea Evangheliei într-un mod alegoric, spiritist, și antiiudaist. Unii gnostici aveau chiar idei sataniste.</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p:nvPr>
        </p:nvSpPr>
        <p:spPr>
          <a:prstGeom prst="rect">
            <a:avLst/>
          </a:prstGeom>
        </p:spPr>
        <p:txBody>
          <a:bodyPr/>
          <a:lstStyle/>
          <a:p>
            <a:r>
              <a:t>Nicolaiții</a:t>
            </a:r>
          </a:p>
        </p:txBody>
      </p:sp>
      <p:sp>
        <p:nvSpPr>
          <p:cNvPr id="223" name="Shape 223"/>
          <p:cNvSpPr>
            <a:spLocks noGrp="1"/>
          </p:cNvSpPr>
          <p:nvPr>
            <p:ph type="body" idx="1"/>
          </p:nvPr>
        </p:nvSpPr>
        <p:spPr>
          <a:prstGeom prst="rect">
            <a:avLst/>
          </a:prstGeom>
        </p:spPr>
        <p:txBody>
          <a:bodyPr/>
          <a:lstStyle>
            <a:lvl1pPr>
              <a:buBlip>
                <a:blip r:embed="rId2"/>
              </a:buBlip>
            </a:lvl1pPr>
          </a:lstStyle>
          <a:p>
            <a:r>
              <a:t>În ce privește moralitatea și stilul de viață, gnosticii erau fie asceți extremiști, fie libertini. Libertinii se mai numesc și antinomieni (împotriva legii morale). Susțineau, scutirea creștinilor de cerințele legii morale. Învățau că alimentele jertfite idolilor puteau fi exorcizate și apoi mâncate, și că oricine ar comite desfrâu poate primi pace în ziua a opta„.</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6" name="Untitled-1.tif"/>
          <p:cNvPicPr>
            <a:picLocks/>
          </p:cNvPicPr>
          <p:nvPr/>
        </p:nvPicPr>
        <p:blipFill>
          <a:blip r:embed="rId3">
            <a:extLst/>
          </a:blip>
          <a:srcRect/>
          <a:stretch>
            <a:fillRect/>
          </a:stretch>
        </p:blipFill>
        <p:spPr>
          <a:xfrm>
            <a:off x="116049" y="2375601"/>
            <a:ext cx="12521172" cy="7326496"/>
          </a:xfrm>
          <a:prstGeom prst="rect">
            <a:avLst/>
          </a:prstGeom>
          <a:ln w="12700">
            <a:miter lim="400000"/>
          </a:ln>
        </p:spPr>
      </p:pic>
      <p:sp>
        <p:nvSpPr>
          <p:cNvPr id="127" name="Shape 127"/>
          <p:cNvSpPr/>
          <p:nvPr/>
        </p:nvSpPr>
        <p:spPr>
          <a:xfrm rot="18419667">
            <a:off x="330791" y="1006626"/>
            <a:ext cx="193496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7 biserici</a:t>
            </a:r>
          </a:p>
        </p:txBody>
      </p:sp>
      <p:sp>
        <p:nvSpPr>
          <p:cNvPr id="128" name="Shape 128"/>
          <p:cNvSpPr/>
          <p:nvPr/>
        </p:nvSpPr>
        <p:spPr>
          <a:xfrm rot="18419667">
            <a:off x="2081635" y="1057426"/>
            <a:ext cx="169659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7 peceți</a:t>
            </a:r>
          </a:p>
        </p:txBody>
      </p:sp>
      <p:sp>
        <p:nvSpPr>
          <p:cNvPr id="129" name="Shape 129"/>
          <p:cNvSpPr/>
          <p:nvPr/>
        </p:nvSpPr>
        <p:spPr>
          <a:xfrm rot="18419667">
            <a:off x="3883884" y="1006626"/>
            <a:ext cx="223634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7 trâmbițe</a:t>
            </a:r>
          </a:p>
        </p:txBody>
      </p:sp>
      <p:sp>
        <p:nvSpPr>
          <p:cNvPr id="130" name="Shape 130"/>
          <p:cNvSpPr/>
          <p:nvPr/>
        </p:nvSpPr>
        <p:spPr>
          <a:xfrm rot="18419667">
            <a:off x="5888662" y="1006626"/>
            <a:ext cx="17866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7 semne</a:t>
            </a:r>
          </a:p>
        </p:txBody>
      </p:sp>
      <p:sp>
        <p:nvSpPr>
          <p:cNvPr id="131" name="Shape 131"/>
          <p:cNvSpPr/>
          <p:nvPr/>
        </p:nvSpPr>
        <p:spPr>
          <a:xfrm rot="18419667">
            <a:off x="7667403" y="1006626"/>
            <a:ext cx="169163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7 potire</a:t>
            </a:r>
          </a:p>
        </p:txBody>
      </p:sp>
      <p:sp>
        <p:nvSpPr>
          <p:cNvPr id="132" name="Shape 132"/>
          <p:cNvSpPr/>
          <p:nvPr/>
        </p:nvSpPr>
        <p:spPr>
          <a:xfrm rot="18419667">
            <a:off x="9526729" y="783166"/>
            <a:ext cx="21041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7 biruințe</a:t>
            </a:r>
          </a:p>
        </p:txBody>
      </p:sp>
      <p:sp>
        <p:nvSpPr>
          <p:cNvPr id="133" name="Shape 133"/>
          <p:cNvSpPr/>
          <p:nvPr/>
        </p:nvSpPr>
        <p:spPr>
          <a:xfrm rot="18419667">
            <a:off x="10905618" y="491066"/>
            <a:ext cx="2199135"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7 minuni</a:t>
            </a:r>
          </a:p>
          <a:p>
            <a:r>
              <a:t>ale Cetății</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Placeholder 224"/>
          <p:cNvPicPr>
            <a:picLocks noGrp="1"/>
          </p:cNvPicPr>
          <p:nvPr>
            <p:ph type="pic" idx="13"/>
          </p:nvPr>
        </p:nvPicPr>
        <p:blipFill>
          <a:blip r:embed="rId2">
            <a:extLst/>
          </a:blip>
          <a:stretch>
            <a:fillRect/>
          </a:stretch>
        </p:blipFill>
        <p:spPr>
          <a:xfrm>
            <a:off x="6713071" y="1444909"/>
            <a:ext cx="5448301" cy="6959601"/>
          </a:xfrm>
          <a:prstGeom prst="rect">
            <a:avLst/>
          </a:prstGeom>
        </p:spPr>
      </p:pic>
      <p:sp>
        <p:nvSpPr>
          <p:cNvPr id="226" name="Shape 226"/>
          <p:cNvSpPr>
            <a:spLocks noGrp="1"/>
          </p:cNvSpPr>
          <p:nvPr>
            <p:ph type="title"/>
          </p:nvPr>
        </p:nvSpPr>
        <p:spPr>
          <a:prstGeom prst="rect">
            <a:avLst/>
          </a:prstGeom>
        </p:spPr>
        <p:txBody>
          <a:bodyPr/>
          <a:lstStyle/>
          <a:p>
            <a:r>
              <a:t>Făgăduința</a:t>
            </a:r>
          </a:p>
        </p:txBody>
      </p:sp>
      <p:sp>
        <p:nvSpPr>
          <p:cNvPr id="227" name="Shape 227"/>
          <p:cNvSpPr>
            <a:spLocks noGrp="1"/>
          </p:cNvSpPr>
          <p:nvPr>
            <p:ph type="body" sz="quarter" idx="1"/>
          </p:nvPr>
        </p:nvSpPr>
        <p:spPr>
          <a:prstGeom prst="rect">
            <a:avLst/>
          </a:prstGeom>
        </p:spPr>
        <p:txBody>
          <a:bodyPr/>
          <a:lstStyle/>
          <a:p>
            <a:r>
              <a:t>Îi voi da să mănânce din pomul vieții care este în raiul l ui Dumnezeu.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p:nvPr>
        </p:nvSpPr>
        <p:spPr>
          <a:prstGeom prst="rect">
            <a:avLst/>
          </a:prstGeom>
        </p:spPr>
        <p:txBody>
          <a:bodyPr/>
          <a:lstStyle/>
          <a:p>
            <a:endParaRPr/>
          </a:p>
        </p:txBody>
      </p:sp>
      <p:sp>
        <p:nvSpPr>
          <p:cNvPr id="136" name="Shape 136"/>
          <p:cNvSpPr>
            <a:spLocks noGrp="1"/>
          </p:cNvSpPr>
          <p:nvPr>
            <p:ph type="body" idx="1"/>
          </p:nvPr>
        </p:nvSpPr>
        <p:spPr>
          <a:prstGeom prst="rect">
            <a:avLst/>
          </a:prstGeom>
        </p:spPr>
        <p:txBody>
          <a:bodyPr/>
          <a:lstStyle/>
          <a:p>
            <a:pPr>
              <a:buBlip>
                <a:blip r:embed="rId2"/>
              </a:buBlip>
            </a:pPr>
            <a:r>
              <a:t>Cele șapte biserici sunt listate în ordine geografică.</a:t>
            </a:r>
            <a:endParaRPr>
              <a:solidFill>
                <a:srgbClr val="FFFF00"/>
              </a:solidFill>
            </a:endParaRPr>
          </a:p>
          <a:p>
            <a:pPr>
              <a:buBlip>
                <a:blip r:embed="rId2"/>
              </a:buBlip>
            </a:pPr>
            <a:r>
              <a:t>Aceste orașe erau situate la intersecția principalelor drumuri romane la intervale de 48-64 km una de alta, formând un circuit.</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8" name="pasted-image.jpg"/>
          <p:cNvPicPr>
            <a:picLocks noGrp="1" noChangeAspect="1"/>
          </p:cNvPicPr>
          <p:nvPr>
            <p:ph type="pic" idx="13"/>
          </p:nvPr>
        </p:nvPicPr>
        <p:blipFill>
          <a:blip r:embed="rId2">
            <a:extLst/>
          </a:blip>
          <a:srcRect t="103"/>
          <a:stretch>
            <a:fillRect/>
          </a:stretch>
        </p:blipFill>
        <p:spPr>
          <a:xfrm>
            <a:off x="1252592" y="4365"/>
            <a:ext cx="10499536" cy="9744807"/>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body" idx="1"/>
          </p:nvPr>
        </p:nvSpPr>
        <p:spPr>
          <a:prstGeom prst="rect">
            <a:avLst/>
          </a:prstGeom>
        </p:spPr>
        <p:txBody>
          <a:bodyPr>
            <a:normAutofit lnSpcReduction="10000"/>
          </a:bodyPr>
          <a:lstStyle/>
          <a:p>
            <a:pPr marL="285750" indent="-285750" defTabSz="438150">
              <a:spcBef>
                <a:spcPts val="2400"/>
              </a:spcBef>
              <a:buBlip>
                <a:blip r:embed="rId2"/>
              </a:buBlip>
              <a:defRPr sz="2700"/>
            </a:pPr>
            <a:r>
              <a:t>Se pare de asemenea că ordinea celor șapte biserici reflectă poziția fiecărei din cele șapte brațe ale sfeșnicului.</a:t>
            </a:r>
            <a:endParaRPr sz="1875" b="1">
              <a:solidFill>
                <a:srgbClr val="FFFF00"/>
              </a:solidFill>
              <a:effectLst>
                <a:outerShdw blurRad="9525" dist="19050" dir="2700000" rotWithShape="0">
                  <a:srgbClr val="DDDDDD"/>
                </a:outerShdw>
              </a:effectLst>
              <a:latin typeface="Helvetica"/>
              <a:ea typeface="Helvetica"/>
              <a:cs typeface="Helvetica"/>
              <a:sym typeface="Helvetica"/>
            </a:endParaRPr>
          </a:p>
          <a:p>
            <a:pPr marL="285750" indent="-285750" defTabSz="438150">
              <a:spcBef>
                <a:spcPts val="2400"/>
              </a:spcBef>
              <a:buBlip>
                <a:blip r:embed="rId2"/>
              </a:buBlip>
              <a:defRPr sz="2700"/>
            </a:pPr>
            <a:r>
              <a:t>Fiecare lampă de pe-o parte a sfeșnicului corespunde paralelei sale din partea cealaltă.</a:t>
            </a:r>
            <a:endParaRPr sz="1875">
              <a:solidFill>
                <a:srgbClr val="FFFF00"/>
              </a:solidFill>
              <a:effectLst>
                <a:outerShdw blurRad="9525" dist="19050" dir="2700000" rotWithShape="0">
                  <a:srgbClr val="DDDDDD"/>
                </a:outerShdw>
              </a:effectLst>
            </a:endParaRPr>
          </a:p>
          <a:p>
            <a:pPr marL="285750" indent="-285750" defTabSz="438150">
              <a:spcBef>
                <a:spcPts val="2400"/>
              </a:spcBef>
              <a:buBlip>
                <a:blip r:embed="rId2"/>
              </a:buBlip>
              <a:defRPr sz="2700"/>
            </a:pPr>
            <a:r>
              <a:t>Se pare că cele șapte mesaje funcționează exact în acest fel.</a:t>
            </a:r>
            <a:endParaRPr sz="1875">
              <a:solidFill>
                <a:srgbClr val="FFFF00"/>
              </a:solidFill>
              <a:effectLst>
                <a:outerShdw blurRad="9525" dist="19050" dir="2700000" rotWithShape="0">
                  <a:srgbClr val="DDDDDD"/>
                </a:outerShdw>
              </a:effectLst>
            </a:endParaRPr>
          </a:p>
          <a:p>
            <a:pPr marL="285750" indent="-285750" defTabSz="438150">
              <a:spcBef>
                <a:spcPts val="2400"/>
              </a:spcBef>
              <a:buBlip>
                <a:blip r:embed="rId2"/>
              </a:buBlip>
              <a:defRPr sz="2700"/>
            </a:pPr>
            <a:r>
              <a:t>Primul și ultimul mesaj către Efes și Laodiceea sunt în mod evident paralele; amândouă bisericile sunt în marele pericol al iubirii de sine și legalismului.</a:t>
            </a:r>
            <a:endParaRPr sz="1875" b="1">
              <a:solidFill>
                <a:srgbClr val="FFFF00"/>
              </a:solidFill>
              <a:effectLst>
                <a:outerShdw blurRad="9525" dist="19050" dir="2700000" rotWithShape="0">
                  <a:srgbClr val="DDDDDD"/>
                </a:outerShdw>
              </a:effectLst>
              <a:latin typeface="Helvetica"/>
              <a:ea typeface="Helvetica"/>
              <a:cs typeface="Helvetica"/>
              <a:sym typeface="Helvetica"/>
            </a:endParaRPr>
          </a:p>
          <a:p>
            <a:pPr marL="285750" indent="-285750" defTabSz="438150">
              <a:spcBef>
                <a:spcPts val="2400"/>
              </a:spcBef>
              <a:buBlip>
                <a:blip r:embed="rId2"/>
              </a:buBlip>
              <a:defRPr sz="2700"/>
            </a:pPr>
            <a:r>
              <a:t>Al doilea și al șaselea mesaj, către Smirna și Filadelfia, încredințează bisericilor credincioșia, nu primesc mustrare și amândouă sunt opuse celor ce se numesc evrei(2,9; 3,9).</a:t>
            </a:r>
            <a:endParaRPr sz="1875" b="1">
              <a:solidFill>
                <a:srgbClr val="FFFF00"/>
              </a:solidFill>
              <a:effectLst>
                <a:outerShdw blurRad="9525" dist="19050" dir="2700000" rotWithShape="0">
                  <a:srgbClr val="DDDDDD"/>
                </a:outerShdw>
              </a:effectLst>
              <a:latin typeface="Helvetica"/>
              <a:ea typeface="Helvetica"/>
              <a:cs typeface="Helvetica"/>
              <a:sym typeface="Helvetica"/>
            </a:endParaRPr>
          </a:p>
          <a:p>
            <a:pPr marL="285750" indent="-285750" defTabSz="438150">
              <a:spcBef>
                <a:spcPts val="2400"/>
              </a:spcBef>
              <a:buBlip>
                <a:blip r:embed="rId2"/>
              </a:buBlip>
              <a:defRPr sz="2700"/>
            </a:pPr>
            <a:r>
              <a:t>Al treilea și al cincelea mesaj, către Pergam și Sardis, sunt paralele în apostazie; este puțin bine de spus despre ele.</a:t>
            </a:r>
            <a:endParaRPr sz="1875" b="1">
              <a:solidFill>
                <a:srgbClr val="FFFF00"/>
              </a:solidFill>
              <a:effectLst>
                <a:outerShdw blurRad="9525" dist="19050" dir="2700000" rotWithShape="0">
                  <a:srgbClr val="DDDDDD"/>
                </a:outerShdw>
              </a:effectLst>
              <a:latin typeface="Helvetica"/>
              <a:ea typeface="Helvetica"/>
              <a:cs typeface="Helvetica"/>
              <a:sym typeface="Helvetica"/>
            </a:endParaRPr>
          </a:p>
          <a:p>
            <a:pPr marL="285750" indent="-285750" defTabSz="438150">
              <a:spcBef>
                <a:spcPts val="2400"/>
              </a:spcBef>
              <a:buBlip>
                <a:blip r:embed="rId2"/>
              </a:buBlip>
              <a:defRPr sz="2700"/>
            </a:pPr>
            <a:r>
              <a:t>Al patrulea mesaj către biserica din mijloc, Tiatira, este evident diferit. Este o biserică dizivată și mesajul este cel  mai lung dintre toate.</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2" name="Untitled-1.tif"/>
          <p:cNvPicPr>
            <a:picLocks noChangeAspect="1"/>
          </p:cNvPicPr>
          <p:nvPr/>
        </p:nvPicPr>
        <p:blipFill>
          <a:blip r:embed="rId3">
            <a:extLst/>
          </a:blip>
          <a:stretch>
            <a:fillRect/>
          </a:stretch>
        </p:blipFill>
        <p:spPr>
          <a:xfrm>
            <a:off x="2100768" y="1867350"/>
            <a:ext cx="7886591" cy="7675769"/>
          </a:xfrm>
          <a:prstGeom prst="rect">
            <a:avLst/>
          </a:prstGeom>
          <a:ln w="12700">
            <a:miter lim="400000"/>
          </a:ln>
        </p:spPr>
      </p:pic>
      <p:sp>
        <p:nvSpPr>
          <p:cNvPr id="143" name="Shape 143"/>
          <p:cNvSpPr/>
          <p:nvPr/>
        </p:nvSpPr>
        <p:spPr>
          <a:xfrm rot="18419667">
            <a:off x="2330367" y="1054099"/>
            <a:ext cx="9611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Efes</a:t>
            </a:r>
          </a:p>
        </p:txBody>
      </p:sp>
      <p:sp>
        <p:nvSpPr>
          <p:cNvPr id="144" name="Shape 144"/>
          <p:cNvSpPr/>
          <p:nvPr/>
        </p:nvSpPr>
        <p:spPr>
          <a:xfrm rot="18419667">
            <a:off x="3223170" y="783166"/>
            <a:ext cx="163086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Smirna</a:t>
            </a:r>
          </a:p>
        </p:txBody>
      </p:sp>
      <p:sp>
        <p:nvSpPr>
          <p:cNvPr id="145" name="Shape 145"/>
          <p:cNvSpPr/>
          <p:nvPr/>
        </p:nvSpPr>
        <p:spPr>
          <a:xfrm rot="18419667">
            <a:off x="4406833" y="783166"/>
            <a:ext cx="166806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Pergam</a:t>
            </a:r>
          </a:p>
        </p:txBody>
      </p:sp>
      <p:sp>
        <p:nvSpPr>
          <p:cNvPr id="146" name="Shape 146"/>
          <p:cNvSpPr/>
          <p:nvPr/>
        </p:nvSpPr>
        <p:spPr>
          <a:xfrm rot="18419667">
            <a:off x="5613026" y="783166"/>
            <a:ext cx="152742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Tiatira</a:t>
            </a:r>
          </a:p>
        </p:txBody>
      </p:sp>
      <p:sp>
        <p:nvSpPr>
          <p:cNvPr id="147" name="Shape 147"/>
          <p:cNvSpPr/>
          <p:nvPr/>
        </p:nvSpPr>
        <p:spPr>
          <a:xfrm rot="18419667">
            <a:off x="6853768" y="783166"/>
            <a:ext cx="146417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Sardes</a:t>
            </a:r>
          </a:p>
        </p:txBody>
      </p:sp>
      <p:sp>
        <p:nvSpPr>
          <p:cNvPr id="148" name="Shape 148"/>
          <p:cNvSpPr/>
          <p:nvPr/>
        </p:nvSpPr>
        <p:spPr>
          <a:xfrm rot="18419667">
            <a:off x="7828367" y="563033"/>
            <a:ext cx="198779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Filadelfia</a:t>
            </a:r>
          </a:p>
        </p:txBody>
      </p:sp>
      <p:sp>
        <p:nvSpPr>
          <p:cNvPr id="149" name="Shape 149"/>
          <p:cNvSpPr/>
          <p:nvPr/>
        </p:nvSpPr>
        <p:spPr>
          <a:xfrm rot="18419667">
            <a:off x="8989971" y="563033"/>
            <a:ext cx="220459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Laodiceea</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prstGeom prst="rect">
            <a:avLst/>
          </a:prstGeom>
        </p:spPr>
        <p:txBody>
          <a:bodyPr>
            <a:normAutofit fontScale="90000"/>
          </a:bodyPr>
          <a:lstStyle/>
          <a:p>
            <a:r>
              <a:t>Formatul celor șapte mesaje</a:t>
            </a:r>
          </a:p>
        </p:txBody>
      </p:sp>
      <p:sp>
        <p:nvSpPr>
          <p:cNvPr id="152" name="Shape 152"/>
          <p:cNvSpPr>
            <a:spLocks noGrp="1"/>
          </p:cNvSpPr>
          <p:nvPr>
            <p:ph type="body" idx="1"/>
          </p:nvPr>
        </p:nvSpPr>
        <p:spPr>
          <a:prstGeom prst="rect">
            <a:avLst/>
          </a:prstGeom>
        </p:spPr>
        <p:txBody>
          <a:bodyPr>
            <a:normAutofit lnSpcReduction="10000"/>
          </a:bodyPr>
          <a:lstStyle/>
          <a:p>
            <a:pPr marL="577850" indent="-577850" defTabSz="531622">
              <a:spcBef>
                <a:spcPts val="2900"/>
              </a:spcBef>
              <a:buClrTx/>
              <a:buSzPct val="100000"/>
              <a:buAutoNum type="arabicPeriod"/>
              <a:defRPr sz="3276"/>
            </a:pPr>
            <a:r>
              <a:t>Descrierea lui Isus</a:t>
            </a:r>
          </a:p>
          <a:p>
            <a:pPr marL="577850" indent="-577850" defTabSz="531622">
              <a:spcBef>
                <a:spcPts val="2900"/>
              </a:spcBef>
              <a:buClrTx/>
              <a:buSzPct val="100000"/>
              <a:buAutoNum type="arabicPeriod"/>
              <a:defRPr sz="3276"/>
            </a:pPr>
            <a:r>
              <a:t>Descrierea faptelor bisericii</a:t>
            </a:r>
          </a:p>
          <a:p>
            <a:pPr marL="577850" indent="-577850" defTabSz="531622">
              <a:spcBef>
                <a:spcPts val="2900"/>
              </a:spcBef>
              <a:buClrTx/>
              <a:buSzPct val="100000"/>
              <a:buAutoNum type="arabicPeriod"/>
              <a:defRPr sz="3276"/>
            </a:pPr>
            <a:r>
              <a:t>Mustrare </a:t>
            </a:r>
          </a:p>
          <a:p>
            <a:pPr marL="577850" indent="-577850" defTabSz="531622">
              <a:spcBef>
                <a:spcPts val="2900"/>
              </a:spcBef>
              <a:buClrTx/>
              <a:buSzPct val="100000"/>
              <a:buAutoNum type="arabicPeriod"/>
              <a:defRPr sz="3276"/>
            </a:pPr>
            <a:r>
              <a:t>Sfat</a:t>
            </a:r>
          </a:p>
          <a:p>
            <a:pPr marL="577850" indent="-577850" defTabSz="531622">
              <a:spcBef>
                <a:spcPts val="2900"/>
              </a:spcBef>
              <a:buClrTx/>
              <a:buSzPct val="100000"/>
              <a:buAutoNum type="arabicPeriod"/>
              <a:defRPr sz="3276"/>
            </a:pPr>
            <a:r>
              <a:t>Apreciere</a:t>
            </a:r>
          </a:p>
          <a:p>
            <a:pPr marL="577850" indent="-577850" defTabSz="531622">
              <a:spcBef>
                <a:spcPts val="2900"/>
              </a:spcBef>
              <a:buClrTx/>
              <a:buSzPct val="100000"/>
              <a:buAutoNum type="arabicPeriod"/>
              <a:defRPr sz="3276"/>
            </a:pPr>
            <a:r>
              <a:t>Mesaj din partea Duhului Sfânt</a:t>
            </a:r>
          </a:p>
          <a:p>
            <a:pPr marL="577850" indent="-577850" defTabSz="531622">
              <a:spcBef>
                <a:spcPts val="2900"/>
              </a:spcBef>
              <a:buClrTx/>
              <a:buSzPct val="100000"/>
              <a:buAutoNum type="arabicPeriod"/>
              <a:defRPr sz="3276"/>
            </a:pPr>
            <a:r>
              <a:t>Făgăduință</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prstGeom prst="rect">
            <a:avLst/>
          </a:prstGeom>
        </p:spPr>
        <p:txBody>
          <a:bodyPr/>
          <a:lstStyle/>
          <a:p>
            <a:r>
              <a:t>Destinatarii mesajului</a:t>
            </a:r>
          </a:p>
        </p:txBody>
      </p:sp>
      <p:sp>
        <p:nvSpPr>
          <p:cNvPr id="155" name="Shape 155"/>
          <p:cNvSpPr>
            <a:spLocks noGrp="1"/>
          </p:cNvSpPr>
          <p:nvPr>
            <p:ph type="body" idx="1"/>
          </p:nvPr>
        </p:nvSpPr>
        <p:spPr>
          <a:prstGeom prst="rect">
            <a:avLst/>
          </a:prstGeom>
        </p:spPr>
        <p:txBody>
          <a:bodyPr/>
          <a:lstStyle/>
          <a:p>
            <a:pPr>
              <a:buBlip>
                <a:blip r:embed="rId2"/>
              </a:buBlip>
            </a:pPr>
            <a:r>
              <a:t>Cele 7 biserici din Asia</a:t>
            </a:r>
          </a:p>
          <a:p>
            <a:pPr>
              <a:buBlip>
                <a:blip r:embed="rId2"/>
              </a:buBlip>
            </a:pPr>
            <a:r>
              <a:t>Toate bisericile din acea vreme</a:t>
            </a:r>
          </a:p>
          <a:p>
            <a:pPr>
              <a:buBlip>
                <a:blip r:embed="rId2"/>
              </a:buBlip>
            </a:pPr>
            <a:r>
              <a:t>Biserica din perioada istorică corespunzătoare</a:t>
            </a:r>
          </a:p>
          <a:p>
            <a:pPr>
              <a:buBlip>
                <a:blip r:embed="rId2"/>
              </a:buBlip>
            </a:pPr>
            <a:r>
              <a:t>Orice biserică ce se regăsește în descrierea făcută de Hristos. </a:t>
            </a:r>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Baskerville"/>
        <a:ea typeface="Baskerville"/>
        <a:cs typeface="Baskerville"/>
      </a:majorFont>
      <a:minorFont>
        <a:latin typeface="Baskerville"/>
        <a:ea typeface="Baskerville"/>
        <a:cs typeface="Baskerville"/>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Baskerville"/>
        <a:ea typeface="Baskerville"/>
        <a:cs typeface="Baskerville"/>
      </a:majorFont>
      <a:minorFont>
        <a:latin typeface="Baskerville"/>
        <a:ea typeface="Baskerville"/>
        <a:cs typeface="Baskerville"/>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1018</Words>
  <Application>Microsoft Macintosh PowerPoint</Application>
  <PresentationFormat>Custom</PresentationFormat>
  <Paragraphs>78</Paragraphs>
  <Slides>30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Baskerville</vt:lpstr>
      <vt:lpstr>Helvetica</vt:lpstr>
      <vt:lpstr>Helvetica Neue</vt:lpstr>
      <vt:lpstr>Zapfino</vt:lpstr>
      <vt:lpstr>Renaissance</vt:lpstr>
      <vt:lpstr>Cele 7 biserici</vt:lpstr>
      <vt:lpstr>Structura Apocalipsei</vt:lpstr>
      <vt:lpstr>PowerPoint Presentation</vt:lpstr>
      <vt:lpstr>PowerPoint Presentation</vt:lpstr>
      <vt:lpstr>PowerPoint Presentation</vt:lpstr>
      <vt:lpstr>PowerPoint Presentation</vt:lpstr>
      <vt:lpstr>PowerPoint Presentation</vt:lpstr>
      <vt:lpstr>Formatul celor șapte mesaje</vt:lpstr>
      <vt:lpstr>Destinatarii mesajului</vt:lpstr>
      <vt:lpstr>PowerPoint Presentation</vt:lpstr>
      <vt:lpstr>1. Efes</vt:lpstr>
      <vt:lpstr>Cetatea Efes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Biserica din Efes</vt:lpstr>
      <vt:lpstr>PowerPoint Presentation</vt:lpstr>
      <vt:lpstr>PowerPoint Presentation</vt:lpstr>
      <vt:lpstr>Puritate doctrinară</vt:lpstr>
      <vt:lpstr>Pierderea dragostei</vt:lpstr>
      <vt:lpstr>Sfeșnicul</vt:lpstr>
      <vt:lpstr>Nicolaiții</vt:lpstr>
      <vt:lpstr>Nicolaiții</vt:lpstr>
      <vt:lpstr>Nicolaiții</vt:lpstr>
      <vt:lpstr>Făgăduința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 7 biserici</dc:title>
  <cp:lastModifiedBy>Microsoft Office User</cp:lastModifiedBy>
  <cp:revision>1</cp:revision>
  <dcterms:modified xsi:type="dcterms:W3CDTF">2016-09-23T05:46:59Z</dcterms:modified>
</cp:coreProperties>
</file>