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u și subtitlu">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p:nvPr>
            <p:ph type="title"/>
          </p:nvPr>
        </p:nvSpPr>
        <p:spPr>
          <a:xfrm>
            <a:off x="1117600" y="2209800"/>
            <a:ext cx="10769600" cy="2540000"/>
          </a:xfrm>
          <a:prstGeom prst="rect">
            <a:avLst/>
          </a:prstGeom>
        </p:spPr>
        <p:txBody>
          <a:bodyPr anchor="b"/>
          <a:lstStyle/>
          <a:p>
            <a:pPr/>
            <a:r>
              <a:t>Text titlu</a:t>
            </a:r>
          </a:p>
        </p:txBody>
      </p:sp>
      <p:sp>
        <p:nvSpPr>
          <p:cNvPr id="17" name="Shape 17"/>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Nivel corp unu</a:t>
            </a:r>
          </a:p>
          <a:p>
            <a:pPr lvl="1"/>
            <a:r>
              <a:t>Nivel corp doi</a:t>
            </a:r>
          </a:p>
          <a:p>
            <a:pPr lvl="2"/>
            <a:r>
              <a:t>Nivel corp trei</a:t>
            </a:r>
          </a:p>
          <a:p>
            <a:pPr lvl="3"/>
            <a:r>
              <a:t>Nivel corp patru</a:t>
            </a:r>
          </a:p>
          <a:p>
            <a:pPr lvl="4"/>
            <a:r>
              <a:t>Nivel corp cinci</a:t>
            </a:r>
          </a:p>
        </p:txBody>
      </p:sp>
      <p:sp>
        <p:nvSpPr>
          <p:cNvPr id="18" name="Shape 18"/>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Citat">
    <p:spTree>
      <p:nvGrpSpPr>
        <p:cNvPr id="1" name=""/>
        <p:cNvGrpSpPr/>
        <p:nvPr/>
      </p:nvGrpSpPr>
      <p:grpSpPr>
        <a:xfrm>
          <a:off x="0" y="0"/>
          <a:ext cx="0" cy="0"/>
          <a:chOff x="0" y="0"/>
          <a:chExt cx="0" cy="0"/>
        </a:xfrm>
      </p:grpSpPr>
      <p:sp>
        <p:nvSpPr>
          <p:cNvPr id="107" name="Shape 107"/>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–Ion Popescu</a:t>
            </a:r>
          </a:p>
        </p:txBody>
      </p:sp>
      <p:sp>
        <p:nvSpPr>
          <p:cNvPr id="108" name="Shape 108"/>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“Scrieți un citat aici.”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oză">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Necompletat">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oză - 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Shape 30"/>
          <p:cNvSpPr/>
          <p:nvPr>
            <p:ph type="title"/>
          </p:nvPr>
        </p:nvSpPr>
        <p:spPr>
          <a:xfrm>
            <a:off x="1117600" y="838200"/>
            <a:ext cx="10769600" cy="1143000"/>
          </a:xfrm>
          <a:prstGeom prst="rect">
            <a:avLst/>
          </a:prstGeom>
        </p:spPr>
        <p:txBody>
          <a:bodyPr/>
          <a:lstStyle/>
          <a:p>
            <a:pPr/>
            <a:r>
              <a:t>Text titlu</a:t>
            </a:r>
          </a:p>
        </p:txBody>
      </p:sp>
      <p:sp>
        <p:nvSpPr>
          <p:cNvPr id="31" name="Shape 3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Nivel corp unu</a:t>
            </a:r>
          </a:p>
          <a:p>
            <a:pPr lvl="1"/>
            <a:r>
              <a:t>Nivel corp doi</a:t>
            </a:r>
          </a:p>
          <a:p>
            <a:pPr lvl="2"/>
            <a:r>
              <a:t>Nivel corp trei</a:t>
            </a:r>
          </a:p>
          <a:p>
            <a:pPr lvl="3"/>
            <a:r>
              <a:t>Nivel corp patru</a:t>
            </a:r>
          </a:p>
          <a:p>
            <a:pPr lvl="4"/>
            <a:r>
              <a:t>Nivel corp cinci</a:t>
            </a:r>
          </a:p>
        </p:txBody>
      </p:sp>
      <p:sp>
        <p:nvSpPr>
          <p:cNvPr id="32" name="Shape 3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u - Centru">
    <p:spTree>
      <p:nvGrpSpPr>
        <p:cNvPr id="1" name=""/>
        <p:cNvGrpSpPr/>
        <p:nvPr/>
      </p:nvGrpSpPr>
      <p:grpSpPr>
        <a:xfrm>
          <a:off x="0" y="0"/>
          <a:ext cx="0" cy="0"/>
          <a:chOff x="0" y="0"/>
          <a:chExt cx="0" cy="0"/>
        </a:xfrm>
      </p:grpSpPr>
      <p:sp>
        <p:nvSpPr>
          <p:cNvPr id="39" name="Shape 39"/>
          <p:cNvSpPr/>
          <p:nvPr>
            <p:ph type="title"/>
          </p:nvPr>
        </p:nvSpPr>
        <p:spPr>
          <a:xfrm>
            <a:off x="1117600" y="3606800"/>
            <a:ext cx="10769600" cy="2540000"/>
          </a:xfrm>
          <a:prstGeom prst="rect">
            <a:avLst/>
          </a:prstGeom>
        </p:spPr>
        <p:txBody>
          <a:bodyPr/>
          <a:lstStyle/>
          <a:p>
            <a:pPr/>
            <a:r>
              <a:t>Text titlu</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oză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50"/>
          <p:cNvGrpSpPr/>
          <p:nvPr/>
        </p:nvGrpSpPr>
        <p:grpSpPr>
          <a:xfrm>
            <a:off x="1638300" y="4889500"/>
            <a:ext cx="4368801" cy="88901"/>
            <a:chOff x="0" y="0"/>
            <a:chExt cx="4368800" cy="88900"/>
          </a:xfrm>
        </p:grpSpPr>
        <p:pic>
          <p:nvPicPr>
            <p:cNvPr id="47" name="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Shape 5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Shape 52"/>
          <p:cNvSpPr/>
          <p:nvPr>
            <p:ph type="title"/>
          </p:nvPr>
        </p:nvSpPr>
        <p:spPr>
          <a:xfrm>
            <a:off x="1054100" y="1536700"/>
            <a:ext cx="5397500" cy="3225800"/>
          </a:xfrm>
          <a:prstGeom prst="rect">
            <a:avLst/>
          </a:prstGeom>
        </p:spPr>
        <p:txBody>
          <a:bodyPr anchor="b"/>
          <a:lstStyle>
            <a:lvl1pPr>
              <a:defRPr sz="5600"/>
            </a:lvl1pPr>
          </a:lstStyle>
          <a:p>
            <a:pPr/>
            <a:r>
              <a:t>Text titlu</a:t>
            </a:r>
          </a:p>
        </p:txBody>
      </p:sp>
      <p:sp>
        <p:nvSpPr>
          <p:cNvPr id="53" name="Shape 53"/>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Nivel corp unu</a:t>
            </a:r>
          </a:p>
          <a:p>
            <a:pPr lvl="1"/>
            <a:r>
              <a:t>Nivel corp doi</a:t>
            </a:r>
          </a:p>
          <a:p>
            <a:pPr lvl="2"/>
            <a:r>
              <a:t>Nivel corp trei</a:t>
            </a:r>
          </a:p>
          <a:p>
            <a:pPr lvl="3"/>
            <a:r>
              <a:t>Nivel corp patru</a:t>
            </a:r>
          </a:p>
          <a:p>
            <a:pPr lvl="4"/>
            <a:r>
              <a:t>Nivel corp cinci</a:t>
            </a:r>
          </a:p>
        </p:txBody>
      </p:sp>
      <p:sp>
        <p:nvSpPr>
          <p:cNvPr id="54" name="Shape 54"/>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u - Sus">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a:r>
              <a:t>Text titlu</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u și marcatori">
    <p:spTree>
      <p:nvGrpSpPr>
        <p:cNvPr id="1" name=""/>
        <p:cNvGrpSpPr/>
        <p:nvPr/>
      </p:nvGrpSpPr>
      <p:grpSpPr>
        <a:xfrm>
          <a:off x="0" y="0"/>
          <a:ext cx="0" cy="0"/>
          <a:chOff x="0" y="0"/>
          <a:chExt cx="0" cy="0"/>
        </a:xfrm>
      </p:grpSpPr>
      <p:sp>
        <p:nvSpPr>
          <p:cNvPr id="69" name="Shape 69"/>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Shape 70"/>
          <p:cNvSpPr/>
          <p:nvPr>
            <p:ph type="title"/>
          </p:nvPr>
        </p:nvSpPr>
        <p:spPr>
          <a:prstGeom prst="rect">
            <a:avLst/>
          </a:prstGeom>
        </p:spPr>
        <p:txBody>
          <a:bodyPr/>
          <a:lstStyle/>
          <a:p>
            <a:pPr/>
            <a:r>
              <a:t>Text titlu</a:t>
            </a:r>
          </a:p>
        </p:txBody>
      </p:sp>
      <p:sp>
        <p:nvSpPr>
          <p:cNvPr id="71" name="Shape 7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corp unu</a:t>
            </a:r>
          </a:p>
          <a:p>
            <a:pPr lvl="1"/>
            <a:r>
              <a:t>Nivel corp doi</a:t>
            </a:r>
          </a:p>
          <a:p>
            <a:pPr lvl="2"/>
            <a:r>
              <a:t>Nivel corp trei</a:t>
            </a:r>
          </a:p>
          <a:p>
            <a:pPr lvl="3"/>
            <a:r>
              <a:t>Nivel corp patru</a:t>
            </a:r>
          </a:p>
          <a:p>
            <a:pPr lvl="4"/>
            <a:r>
              <a:t>Nivel corp cinci</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u, marcatori și poză">
    <p:spTree>
      <p:nvGrpSpPr>
        <p:cNvPr id="1" name=""/>
        <p:cNvGrpSpPr/>
        <p:nvPr/>
      </p:nvGrpSpPr>
      <p:grpSpPr>
        <a:xfrm>
          <a:off x="0" y="0"/>
          <a:ext cx="0" cy="0"/>
          <a:chOff x="0" y="0"/>
          <a:chExt cx="0" cy="0"/>
        </a:xfrm>
      </p:grpSpPr>
      <p:sp>
        <p:nvSpPr>
          <p:cNvPr id="79" name="Shape 79"/>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Text titlu</a:t>
            </a:r>
          </a:p>
        </p:txBody>
      </p:sp>
      <p:sp>
        <p:nvSpPr>
          <p:cNvPr id="81" name="Shape 8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Nivel corp unu</a:t>
            </a:r>
          </a:p>
          <a:p>
            <a:pPr lvl="1"/>
            <a:r>
              <a:t>Nivel corp doi</a:t>
            </a:r>
          </a:p>
          <a:p>
            <a:pPr lvl="2"/>
            <a:r>
              <a:t>Nivel corp trei</a:t>
            </a:r>
          </a:p>
          <a:p>
            <a:pPr lvl="3"/>
            <a:r>
              <a:t>Nivel corp patru</a:t>
            </a:r>
          </a:p>
          <a:p>
            <a:pPr lvl="4"/>
            <a:r>
              <a:t>Nivel corp cinci</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Marcatori">
    <p:spTree>
      <p:nvGrpSpPr>
        <p:cNvPr id="1" name=""/>
        <p:cNvGrpSpPr/>
        <p:nvPr/>
      </p:nvGrpSpPr>
      <p:grpSpPr>
        <a:xfrm>
          <a:off x="0" y="0"/>
          <a:ext cx="0" cy="0"/>
          <a:chOff x="0" y="0"/>
          <a:chExt cx="0" cy="0"/>
        </a:xfrm>
      </p:grpSpPr>
      <p:sp>
        <p:nvSpPr>
          <p:cNvPr id="89" name="Shape 89"/>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corp unu</a:t>
            </a:r>
          </a:p>
          <a:p>
            <a:pPr lvl="1"/>
            <a:r>
              <a:t>Nivel corp doi</a:t>
            </a:r>
          </a:p>
          <a:p>
            <a:pPr lvl="2"/>
            <a:r>
              <a:t>Nivel corp trei</a:t>
            </a:r>
          </a:p>
          <a:p>
            <a:pPr lvl="3"/>
            <a:r>
              <a:t>Nivel corp patru</a:t>
            </a:r>
          </a:p>
          <a:p>
            <a:pPr lvl="4"/>
            <a:r>
              <a:t>Nivel corp cinci</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oză - 3 exempla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titlu</a:t>
            </a:r>
          </a:p>
        </p:txBody>
      </p:sp>
      <p:sp>
        <p:nvSpPr>
          <p:cNvPr id="4" name="Shape 4"/>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corp unu</a:t>
            </a:r>
          </a:p>
          <a:p>
            <a:pPr lvl="1"/>
            <a:r>
              <a:t>Nivel corp doi</a:t>
            </a:r>
          </a:p>
          <a:p>
            <a:pPr lvl="2"/>
            <a:r>
              <a:t>Nivel corp trei</a:t>
            </a:r>
          </a:p>
          <a:p>
            <a:pPr lvl="3"/>
            <a:r>
              <a:t>Nivel corp patru</a:t>
            </a:r>
          </a:p>
          <a:p>
            <a:pPr lvl="4"/>
            <a:r>
              <a:t>Nivel corp cinci</a:t>
            </a:r>
          </a:p>
        </p:txBody>
      </p:sp>
      <p:sp>
        <p:nvSpPr>
          <p:cNvPr id="5" name="Shape 5"/>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Baskerville"/>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ctrTitle"/>
          </p:nvPr>
        </p:nvSpPr>
        <p:spPr>
          <a:prstGeom prst="rect">
            <a:avLst/>
          </a:prstGeom>
        </p:spPr>
        <p:txBody>
          <a:bodyPr/>
          <a:lstStyle/>
          <a:p>
            <a:pPr/>
            <a:r>
              <a:t>Descrierea lui Isus</a:t>
            </a:r>
          </a:p>
        </p:txBody>
      </p:sp>
      <p:sp>
        <p:nvSpPr>
          <p:cNvPr id="134" name="Shape 134"/>
          <p:cNvSpPr/>
          <p:nvPr>
            <p:ph type="subTitle" sz="quarter" idx="1"/>
          </p:nvPr>
        </p:nvSpPr>
        <p:spPr>
          <a:prstGeom prst="rect">
            <a:avLst/>
          </a:prstGeom>
        </p:spPr>
        <p:txBody>
          <a:bodyPr/>
          <a:lstStyle/>
          <a:p>
            <a:pPr/>
            <a:r>
              <a:t>Apocalipsa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62" name="Shape 162"/>
          <p:cNvSpPr/>
          <p:nvPr>
            <p:ph type="title"/>
          </p:nvPr>
        </p:nvSpPr>
        <p:spPr>
          <a:prstGeom prst="rect">
            <a:avLst/>
          </a:prstGeom>
        </p:spPr>
        <p:txBody>
          <a:bodyPr/>
          <a:lstStyle>
            <a:lvl1pPr defTabSz="373887">
              <a:defRPr sz="4480"/>
            </a:lvl1pPr>
          </a:lstStyle>
          <a:p>
            <a:pPr/>
            <a:r>
              <a:t>Glas puternic, ca sunetul unei trâmbițe</a:t>
            </a:r>
          </a:p>
        </p:txBody>
      </p:sp>
      <p:sp>
        <p:nvSpPr>
          <p:cNvPr id="163" name="Shape 163"/>
          <p:cNvSpPr/>
          <p:nvPr>
            <p:ph type="body" sz="half" idx="1"/>
          </p:nvPr>
        </p:nvSpPr>
        <p:spPr>
          <a:prstGeom prst="rect">
            <a:avLst/>
          </a:prstGeom>
        </p:spPr>
        <p:txBody>
          <a:bodyPr/>
          <a:lstStyle>
            <a:lvl1pPr>
              <a:buBlip>
                <a:blip r:embed="rId3"/>
              </a:buBlip>
            </a:lvl1pPr>
          </a:lstStyle>
          <a:p>
            <a:pPr/>
            <a:r>
              <a:t>Aluzie la momentul în care Dumnezeu vorbește pe Sinai dând legea celor 10 porunci</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
          <p:cNvPicPr>
            <a:picLocks noChangeAspect="0"/>
          </p:cNvPicPr>
          <p:nvPr>
            <p:ph type="pic" idx="13"/>
          </p:nvPr>
        </p:nvPicPr>
        <p:blipFill>
          <a:blip r:embed="rId2">
            <a:extLst/>
          </a:blip>
          <a:stretch>
            <a:fillRect/>
          </a:stretch>
        </p:blipFill>
        <p:spPr>
          <a:xfrm>
            <a:off x="7041495" y="2649867"/>
            <a:ext cx="4814610" cy="6487560"/>
          </a:xfrm>
          <a:prstGeom prst="rect">
            <a:avLst/>
          </a:prstGeom>
        </p:spPr>
      </p:pic>
      <p:sp>
        <p:nvSpPr>
          <p:cNvPr id="166" name="Shape 166"/>
          <p:cNvSpPr/>
          <p:nvPr>
            <p:ph type="title"/>
          </p:nvPr>
        </p:nvSpPr>
        <p:spPr>
          <a:prstGeom prst="rect">
            <a:avLst/>
          </a:prstGeom>
        </p:spPr>
        <p:txBody>
          <a:bodyPr/>
          <a:lstStyle/>
          <a:p>
            <a:pPr/>
            <a:r>
              <a:t>șapte sfeșnice de aur</a:t>
            </a:r>
          </a:p>
        </p:txBody>
      </p:sp>
      <p:sp>
        <p:nvSpPr>
          <p:cNvPr id="167" name="Shape 167"/>
          <p:cNvSpPr/>
          <p:nvPr>
            <p:ph type="body" sz="half" idx="1"/>
          </p:nvPr>
        </p:nvSpPr>
        <p:spPr>
          <a:prstGeom prst="rect">
            <a:avLst/>
          </a:prstGeom>
        </p:spPr>
        <p:txBody>
          <a:bodyPr/>
          <a:lstStyle/>
          <a:p>
            <a:pPr>
              <a:buBlip>
                <a:blip r:embed="rId3"/>
              </a:buBlip>
            </a:pPr>
            <a:r>
              <a:t>Semnificația sfeșnicelor este dezvăluită în v.20: Cele 7 biserici.</a:t>
            </a:r>
          </a:p>
          <a:p>
            <a:pPr>
              <a:buBlip>
                <a:blip r:embed="rId3"/>
              </a:buBlip>
            </a:pPr>
            <a:r>
              <a:t>Isus este tot timpul în mijlocul Bisericii, de-a lungul istoriei, oricât de tulburată este aceasta</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
          <p:cNvPicPr>
            <a:picLocks noChangeAspect="0"/>
          </p:cNvPicPr>
          <p:nvPr>
            <p:ph type="pic" idx="13"/>
          </p:nvPr>
        </p:nvPicPr>
        <p:blipFill>
          <a:blip r:embed="rId2">
            <a:extLst/>
          </a:blip>
          <a:stretch>
            <a:fillRect/>
          </a:stretch>
        </p:blipFill>
        <p:spPr>
          <a:xfrm>
            <a:off x="6743699" y="2895599"/>
            <a:ext cx="5384801" cy="6159501"/>
          </a:xfrm>
          <a:prstGeom prst="rect">
            <a:avLst/>
          </a:prstGeom>
        </p:spPr>
      </p:pic>
      <p:sp>
        <p:nvSpPr>
          <p:cNvPr id="170" name="Shape 170"/>
          <p:cNvSpPr/>
          <p:nvPr>
            <p:ph type="title"/>
          </p:nvPr>
        </p:nvSpPr>
        <p:spPr>
          <a:prstGeom prst="rect">
            <a:avLst/>
          </a:prstGeom>
        </p:spPr>
        <p:txBody>
          <a:bodyPr/>
          <a:lstStyle>
            <a:lvl1pPr defTabSz="373887">
              <a:defRPr sz="4480"/>
            </a:lvl1pPr>
          </a:lstStyle>
          <a:p>
            <a:pPr/>
            <a:r>
              <a:t>Cineva care semăna cu Fiul omului</a:t>
            </a:r>
          </a:p>
        </p:txBody>
      </p:sp>
      <p:sp>
        <p:nvSpPr>
          <p:cNvPr id="171" name="Shape 171"/>
          <p:cNvSpPr/>
          <p:nvPr>
            <p:ph type="body" sz="half" idx="1"/>
          </p:nvPr>
        </p:nvSpPr>
        <p:spPr>
          <a:prstGeom prst="rect">
            <a:avLst/>
          </a:prstGeom>
        </p:spPr>
        <p:txBody>
          <a:bodyPr/>
          <a:lstStyle>
            <a:lvl1pPr>
              <a:buBlip>
                <a:blip r:embed="rId3"/>
              </a:buBlip>
            </a:lvl1pPr>
          </a:lstStyle>
          <a:p>
            <a:pPr/>
            <a:r>
              <a:t>Deși Ioan îl cunoștea foarte bine pe Isus, de data aceasta, în forma lui proslăvită, Ioan îl descrie doar ca semănând cu Fiul Omului.</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
          <p:cNvPicPr>
            <a:picLocks noChangeAspect="0"/>
          </p:cNvPicPr>
          <p:nvPr>
            <p:ph type="pic" idx="13"/>
          </p:nvPr>
        </p:nvPicPr>
        <p:blipFill>
          <a:blip r:embed="rId2">
            <a:extLst/>
          </a:blip>
          <a:stretch>
            <a:fillRect/>
          </a:stretch>
        </p:blipFill>
        <p:spPr>
          <a:xfrm>
            <a:off x="6743699" y="2895599"/>
            <a:ext cx="5384801" cy="6159501"/>
          </a:xfrm>
          <a:prstGeom prst="rect">
            <a:avLst/>
          </a:prstGeom>
        </p:spPr>
      </p:pic>
      <p:sp>
        <p:nvSpPr>
          <p:cNvPr id="174" name="Shape 174"/>
          <p:cNvSpPr/>
          <p:nvPr>
            <p:ph type="title"/>
          </p:nvPr>
        </p:nvSpPr>
        <p:spPr>
          <a:prstGeom prst="rect">
            <a:avLst/>
          </a:prstGeom>
        </p:spPr>
        <p:txBody>
          <a:bodyPr/>
          <a:lstStyle>
            <a:lvl1pPr defTabSz="443991">
              <a:defRPr sz="5320"/>
            </a:lvl1pPr>
          </a:lstStyle>
          <a:p>
            <a:pPr/>
            <a:r>
              <a:t>Haină lungă până la picioare</a:t>
            </a:r>
          </a:p>
        </p:txBody>
      </p:sp>
      <p:sp>
        <p:nvSpPr>
          <p:cNvPr id="175" name="Shape 175"/>
          <p:cNvSpPr/>
          <p:nvPr>
            <p:ph type="body" sz="half" idx="1"/>
          </p:nvPr>
        </p:nvSpPr>
        <p:spPr>
          <a:prstGeom prst="rect">
            <a:avLst/>
          </a:prstGeom>
        </p:spPr>
        <p:txBody>
          <a:bodyPr/>
          <a:lstStyle>
            <a:lvl1pPr>
              <a:buBlip>
                <a:blip r:embed="rId3"/>
              </a:buBlip>
            </a:lvl1pPr>
          </a:lstStyle>
          <a:p>
            <a:pPr/>
            <a:r>
              <a:t>Haina neprihănirii pe care Isus o oferă celui ce o acceptă</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78" name="Shape 178"/>
          <p:cNvSpPr/>
          <p:nvPr>
            <p:ph type="title"/>
          </p:nvPr>
        </p:nvSpPr>
        <p:spPr>
          <a:prstGeom prst="rect">
            <a:avLst/>
          </a:prstGeom>
        </p:spPr>
        <p:txBody>
          <a:bodyPr/>
          <a:lstStyle>
            <a:lvl1pPr defTabSz="391414">
              <a:defRPr sz="4690"/>
            </a:lvl1pPr>
          </a:lstStyle>
          <a:p>
            <a:pPr/>
            <a:r>
              <a:t>Încins la piept cu un brâu de aur</a:t>
            </a:r>
          </a:p>
        </p:txBody>
      </p:sp>
      <p:sp>
        <p:nvSpPr>
          <p:cNvPr id="179" name="Shape 179"/>
          <p:cNvSpPr/>
          <p:nvPr>
            <p:ph type="body" sz="half" idx="1"/>
          </p:nvPr>
        </p:nvSpPr>
        <p:spPr>
          <a:prstGeom prst="rect">
            <a:avLst/>
          </a:prstGeom>
        </p:spPr>
        <p:txBody>
          <a:bodyPr/>
          <a:lstStyle/>
          <a:p>
            <a:pPr>
              <a:buBlip>
                <a:blip r:embed="rId3"/>
              </a:buBlip>
            </a:pPr>
            <a:r>
              <a:t>El deține aurul pe care îl recomandă bisericii din Laodiceea.</a:t>
            </a:r>
          </a:p>
          <a:p>
            <a:pPr>
              <a:buBlip>
                <a:blip r:embed="rId3"/>
              </a:buBlip>
            </a:pPr>
            <a:r>
              <a:t>din îmbrăcămintea marelui preot.</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
          <p:cNvPicPr>
            <a:picLocks noChangeAspect="0"/>
          </p:cNvPicPr>
          <p:nvPr>
            <p:ph type="pic" idx="13"/>
          </p:nvPr>
        </p:nvPicPr>
        <p:blipFill>
          <a:blip r:embed="rId2">
            <a:extLst/>
          </a:blip>
          <a:stretch>
            <a:fillRect/>
          </a:stretch>
        </p:blipFill>
        <p:spPr>
          <a:xfrm>
            <a:off x="6743700" y="2895600"/>
            <a:ext cx="5384800" cy="6159501"/>
          </a:xfrm>
          <a:prstGeom prst="rect">
            <a:avLst/>
          </a:prstGeom>
        </p:spPr>
      </p:pic>
      <p:sp>
        <p:nvSpPr>
          <p:cNvPr id="182" name="Shape 182"/>
          <p:cNvSpPr/>
          <p:nvPr>
            <p:ph type="title"/>
          </p:nvPr>
        </p:nvSpPr>
        <p:spPr>
          <a:prstGeom prst="rect">
            <a:avLst/>
          </a:prstGeom>
        </p:spPr>
        <p:txBody>
          <a:bodyPr/>
          <a:lstStyle>
            <a:lvl1pPr defTabSz="373887">
              <a:defRPr sz="4480"/>
            </a:lvl1pPr>
          </a:lstStyle>
          <a:p>
            <a:pPr/>
            <a:r>
              <a:t>Capul și părul lui erau albe ca lâna, ca zăpada</a:t>
            </a:r>
          </a:p>
        </p:txBody>
      </p:sp>
      <p:sp>
        <p:nvSpPr>
          <p:cNvPr id="183" name="Shape 183"/>
          <p:cNvSpPr/>
          <p:nvPr>
            <p:ph type="body" sz="half" idx="1"/>
          </p:nvPr>
        </p:nvSpPr>
        <p:spPr>
          <a:prstGeom prst="rect">
            <a:avLst/>
          </a:prstGeom>
        </p:spPr>
        <p:txBody>
          <a:bodyPr/>
          <a:lstStyle>
            <a:lvl1pPr>
              <a:buBlip>
                <a:blip r:embed="rId3"/>
              </a:buBlip>
            </a:lvl1pPr>
          </a:lstStyle>
          <a:p>
            <a:pPr/>
            <a:r>
              <a:t>Sugerează înțelepciunea și existența Sa din veșnicii</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5" name=""/>
          <p:cNvPicPr>
            <a:picLocks noChangeAspect="0"/>
          </p:cNvPicPr>
          <p:nvPr>
            <p:ph type="pic" idx="13"/>
          </p:nvPr>
        </p:nvPicPr>
        <p:blipFill>
          <a:blip r:embed="rId2">
            <a:extLst/>
          </a:blip>
          <a:stretch>
            <a:fillRect/>
          </a:stretch>
        </p:blipFill>
        <p:spPr>
          <a:xfrm>
            <a:off x="6743700" y="2895599"/>
            <a:ext cx="5384800" cy="6159501"/>
          </a:xfrm>
          <a:prstGeom prst="rect">
            <a:avLst/>
          </a:prstGeom>
        </p:spPr>
      </p:pic>
      <p:sp>
        <p:nvSpPr>
          <p:cNvPr id="186" name="Shape 186"/>
          <p:cNvSpPr/>
          <p:nvPr>
            <p:ph type="title"/>
          </p:nvPr>
        </p:nvSpPr>
        <p:spPr>
          <a:prstGeom prst="rect">
            <a:avLst/>
          </a:prstGeom>
        </p:spPr>
        <p:txBody>
          <a:bodyPr/>
          <a:lstStyle>
            <a:lvl1pPr defTabSz="426466">
              <a:defRPr sz="5110"/>
            </a:lvl1pPr>
          </a:lstStyle>
          <a:p>
            <a:pPr/>
            <a:r>
              <a:t>Ochii lui erau ca para focului</a:t>
            </a:r>
          </a:p>
        </p:txBody>
      </p:sp>
      <p:sp>
        <p:nvSpPr>
          <p:cNvPr id="187" name="Shape 187"/>
          <p:cNvSpPr/>
          <p:nvPr>
            <p:ph type="body" sz="half" idx="1"/>
          </p:nvPr>
        </p:nvSpPr>
        <p:spPr>
          <a:prstGeom prst="rect">
            <a:avLst/>
          </a:prstGeom>
        </p:spPr>
        <p:txBody>
          <a:bodyPr/>
          <a:lstStyle>
            <a:lvl1pPr>
              <a:buBlip>
                <a:blip r:embed="rId3"/>
              </a:buBlip>
            </a:lvl1pPr>
          </a:lstStyle>
          <a:p>
            <a:pPr/>
            <a:r>
              <a:t>Ochi pătrunzători care vede totul, și de care nu te poți ascunde. Oriunde privește se face lumină și nimic nu rămâne în întuneric.</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
          <p:cNvPicPr>
            <a:picLocks noChangeAspect="0"/>
          </p:cNvPicPr>
          <p:nvPr>
            <p:ph type="pic" idx="13"/>
          </p:nvPr>
        </p:nvPicPr>
        <p:blipFill>
          <a:blip r:embed="rId2">
            <a:extLst/>
          </a:blip>
          <a:stretch>
            <a:fillRect/>
          </a:stretch>
        </p:blipFill>
        <p:spPr>
          <a:xfrm>
            <a:off x="6743700" y="2895600"/>
            <a:ext cx="5384801" cy="6159500"/>
          </a:xfrm>
          <a:prstGeom prst="rect">
            <a:avLst/>
          </a:prstGeom>
        </p:spPr>
      </p:pic>
      <p:sp>
        <p:nvSpPr>
          <p:cNvPr id="190" name="Shape 190"/>
          <p:cNvSpPr/>
          <p:nvPr>
            <p:ph type="title"/>
          </p:nvPr>
        </p:nvSpPr>
        <p:spPr>
          <a:prstGeom prst="rect">
            <a:avLst/>
          </a:prstGeom>
        </p:spPr>
        <p:txBody>
          <a:bodyPr/>
          <a:lstStyle>
            <a:lvl1pPr defTabSz="373887">
              <a:defRPr sz="4480"/>
            </a:lvl1pPr>
          </a:lstStyle>
          <a:p>
            <a:pPr/>
            <a:r>
              <a:t>Picioarele lui erau ca arama aprinsă</a:t>
            </a:r>
          </a:p>
        </p:txBody>
      </p:sp>
      <p:sp>
        <p:nvSpPr>
          <p:cNvPr id="191" name="Shape 191"/>
          <p:cNvSpPr/>
          <p:nvPr>
            <p:ph type="body" sz="half" idx="1"/>
          </p:nvPr>
        </p:nvSpPr>
        <p:spPr>
          <a:prstGeom prst="rect">
            <a:avLst/>
          </a:prstGeom>
        </p:spPr>
        <p:txBody>
          <a:bodyPr/>
          <a:lstStyle>
            <a:lvl1pPr>
              <a:buBlip>
                <a:blip r:embed="rId3"/>
              </a:buBlip>
            </a:lvl1pPr>
          </a:lstStyle>
          <a:p>
            <a:pPr/>
            <a:r>
              <a:t>Botezul cu foc</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
          <p:cNvPicPr>
            <a:picLocks noChangeAspect="0"/>
          </p:cNvPicPr>
          <p:nvPr>
            <p:ph type="pic" idx="13"/>
          </p:nvPr>
        </p:nvPicPr>
        <p:blipFill>
          <a:blip r:embed="rId2">
            <a:extLst/>
          </a:blip>
          <a:stretch>
            <a:fillRect/>
          </a:stretch>
        </p:blipFill>
        <p:spPr>
          <a:xfrm>
            <a:off x="6743700" y="2895599"/>
            <a:ext cx="5384800" cy="6159501"/>
          </a:xfrm>
          <a:prstGeom prst="rect">
            <a:avLst/>
          </a:prstGeom>
        </p:spPr>
      </p:pic>
      <p:sp>
        <p:nvSpPr>
          <p:cNvPr id="194" name="Shape 194"/>
          <p:cNvSpPr/>
          <p:nvPr>
            <p:ph type="title"/>
          </p:nvPr>
        </p:nvSpPr>
        <p:spPr>
          <a:prstGeom prst="rect">
            <a:avLst/>
          </a:prstGeom>
        </p:spPr>
        <p:txBody>
          <a:bodyPr/>
          <a:lstStyle>
            <a:lvl1pPr defTabSz="373887">
              <a:defRPr sz="4480"/>
            </a:lvl1pPr>
          </a:lstStyle>
          <a:p>
            <a:pPr/>
            <a:r>
              <a:t>Glasul Lui era ca vuietul unor ape mari</a:t>
            </a:r>
          </a:p>
        </p:txBody>
      </p:sp>
      <p:sp>
        <p:nvSpPr>
          <p:cNvPr id="195" name="Shape 195"/>
          <p:cNvSpPr/>
          <p:nvPr>
            <p:ph type="body" sz="half" idx="1"/>
          </p:nvPr>
        </p:nvSpPr>
        <p:spPr>
          <a:prstGeom prst="rect">
            <a:avLst/>
          </a:prstGeom>
        </p:spPr>
        <p:txBody>
          <a:bodyPr/>
          <a:lstStyle>
            <a:lvl1pPr>
              <a:buBlip>
                <a:blip r:embed="rId3"/>
              </a:buBlip>
            </a:lvl1pPr>
          </a:lstStyle>
          <a:p>
            <a:pPr/>
            <a:r>
              <a:t>Aluzie la darea Legii pe muntele Sinai. Vuietul apelor era cel mai puternic sunet pe care îl auzea Ioan pe Patmos.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
          <p:cNvPicPr>
            <a:picLocks noChangeAspect="0"/>
          </p:cNvPicPr>
          <p:nvPr>
            <p:ph type="pic" idx="13"/>
          </p:nvPr>
        </p:nvPicPr>
        <p:blipFill>
          <a:blip r:embed="rId2">
            <a:extLst/>
          </a:blip>
          <a:stretch>
            <a:fillRect/>
          </a:stretch>
        </p:blipFill>
        <p:spPr>
          <a:xfrm>
            <a:off x="6743700" y="2895599"/>
            <a:ext cx="5384800" cy="6159501"/>
          </a:xfrm>
          <a:prstGeom prst="rect">
            <a:avLst/>
          </a:prstGeom>
        </p:spPr>
      </p:pic>
      <p:sp>
        <p:nvSpPr>
          <p:cNvPr id="198" name="Shape 198"/>
          <p:cNvSpPr/>
          <p:nvPr>
            <p:ph type="title"/>
          </p:nvPr>
        </p:nvSpPr>
        <p:spPr>
          <a:prstGeom prst="rect">
            <a:avLst/>
          </a:prstGeom>
        </p:spPr>
        <p:txBody>
          <a:bodyPr/>
          <a:lstStyle>
            <a:lvl1pPr defTabSz="373887">
              <a:defRPr sz="4480"/>
            </a:lvl1pPr>
          </a:lstStyle>
          <a:p>
            <a:pPr/>
            <a:r>
              <a:t>În mâna dreaptă ținea șapte stele</a:t>
            </a:r>
          </a:p>
        </p:txBody>
      </p:sp>
      <p:sp>
        <p:nvSpPr>
          <p:cNvPr id="199" name="Shape 199"/>
          <p:cNvSpPr/>
          <p:nvPr>
            <p:ph type="body" sz="half" idx="1"/>
          </p:nvPr>
        </p:nvSpPr>
        <p:spPr>
          <a:prstGeom prst="rect">
            <a:avLst/>
          </a:prstGeom>
        </p:spPr>
        <p:txBody>
          <a:bodyPr/>
          <a:lstStyle/>
          <a:p>
            <a:pPr marL="358140" indent="-358140" defTabSz="549148">
              <a:spcBef>
                <a:spcPts val="3100"/>
              </a:spcBef>
              <a:buBlip>
                <a:blip r:embed="rId3"/>
              </a:buBlip>
              <a:defRPr sz="3102"/>
            </a:pPr>
            <a:r>
              <a:t>v.20: ”Cele șapte stele sunt îngerii celor șapte biserici”</a:t>
            </a:r>
          </a:p>
          <a:p>
            <a:pPr marL="358140" indent="-358140" defTabSz="549148">
              <a:spcBef>
                <a:spcPts val="3100"/>
              </a:spcBef>
              <a:buBlip>
                <a:blip r:embed="rId3"/>
              </a:buBlip>
              <a:defRPr sz="3102"/>
            </a:pPr>
            <a:r>
              <a:t>Nu pot fii îngeri, deoarece mesajul trimis ”îngerilor bisericii” nu se potrivesc îngerilor reali. Avem un simbol al conducătorilor.</a:t>
            </a:r>
          </a:p>
          <a:p>
            <a:pPr marL="358140" indent="-358140" defTabSz="549148">
              <a:spcBef>
                <a:spcPts val="3100"/>
              </a:spcBef>
              <a:buBlip>
                <a:blip r:embed="rId3"/>
              </a:buBlip>
              <a:defRPr sz="3102"/>
            </a:pPr>
            <a:r>
              <a:t>Dumnezeu poartă conducătorii bisericii în mâna Sa.</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37" name="Shape 137"/>
          <p:cNvSpPr/>
          <p:nvPr>
            <p:ph type="title"/>
          </p:nvPr>
        </p:nvSpPr>
        <p:spPr>
          <a:prstGeom prst="rect">
            <a:avLst/>
          </a:prstGeom>
        </p:spPr>
        <p:txBody>
          <a:bodyPr/>
          <a:lstStyle>
            <a:lvl1pPr>
              <a:lnSpc>
                <a:spcPct val="90000"/>
              </a:lnSpc>
              <a:spcBef>
                <a:spcPts val="1200"/>
              </a:spcBef>
              <a:defRPr cap="none" sz="3600">
                <a:solidFill>
                  <a:srgbClr val="B6492C"/>
                </a:solidFill>
                <a:latin typeface="Bodoni SvtyTwo SC ITC TT-Book"/>
                <a:ea typeface="Bodoni SvtyTwo SC ITC TT-Book"/>
                <a:cs typeface="Bodoni SvtyTwo SC ITC TT-Book"/>
                <a:sym typeface="Bodoni SvtyTwo SC ITC TT-Book"/>
              </a:defRPr>
            </a:lvl1pPr>
          </a:lstStyle>
          <a:p>
            <a:pPr/>
            <a:r>
              <a:t>Apoc. 1:9-10</a:t>
            </a:r>
          </a:p>
        </p:txBody>
      </p:sp>
      <p:sp>
        <p:nvSpPr>
          <p:cNvPr id="138" name="Shape 138"/>
          <p:cNvSpPr/>
          <p:nvPr>
            <p:ph type="body" sz="half" idx="1"/>
          </p:nvPr>
        </p:nvSpPr>
        <p:spPr>
          <a:prstGeom prst="rect">
            <a:avLst/>
          </a:prstGeom>
        </p:spPr>
        <p:txBody>
          <a:bodyPr/>
          <a:lstStyle>
            <a:lvl1pPr marL="0" indent="0">
              <a:buSzTx/>
              <a:buNone/>
            </a:lvl1pPr>
          </a:lstStyle>
          <a:p>
            <a:pPr/>
            <a:r>
              <a:t>Eu, Ioan, fratele vostru, care sunt părtaş cu voi la necaz, la Împărăţie şi la răbdarea în Isus Hristos, mă aflam în ostrovul care se cheamă Patmos, din pricina Cuvântului lui Dumnezeu şi din pricina mărturiei lui Isus Hristos. În ziua Domnului eram în Duhul. </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
          <p:cNvPicPr>
            <a:picLocks noChangeAspect="0"/>
          </p:cNvPicPr>
          <p:nvPr>
            <p:ph type="pic" idx="13"/>
          </p:nvPr>
        </p:nvPicPr>
        <p:blipFill>
          <a:blip r:embed="rId2">
            <a:extLst/>
          </a:blip>
          <a:stretch>
            <a:fillRect/>
          </a:stretch>
        </p:blipFill>
        <p:spPr>
          <a:xfrm>
            <a:off x="6743700" y="2895599"/>
            <a:ext cx="5384800" cy="6159501"/>
          </a:xfrm>
          <a:prstGeom prst="rect">
            <a:avLst/>
          </a:prstGeom>
        </p:spPr>
      </p:pic>
      <p:sp>
        <p:nvSpPr>
          <p:cNvPr id="202" name="Shape 202"/>
          <p:cNvSpPr/>
          <p:nvPr>
            <p:ph type="title"/>
          </p:nvPr>
        </p:nvSpPr>
        <p:spPr>
          <a:prstGeom prst="rect">
            <a:avLst/>
          </a:prstGeom>
        </p:spPr>
        <p:txBody>
          <a:bodyPr/>
          <a:lstStyle>
            <a:lvl1pPr defTabSz="373887">
              <a:defRPr sz="4480"/>
            </a:lvl1pPr>
          </a:lstStyle>
          <a:p>
            <a:pPr/>
            <a:r>
              <a:t>Din gura lui ieșea o sabie ascuțită cu două tăișuri</a:t>
            </a:r>
          </a:p>
        </p:txBody>
      </p:sp>
      <p:sp>
        <p:nvSpPr>
          <p:cNvPr id="203" name="Shape 203"/>
          <p:cNvSpPr/>
          <p:nvPr>
            <p:ph type="body" sz="half" idx="1"/>
          </p:nvPr>
        </p:nvSpPr>
        <p:spPr>
          <a:prstGeom prst="rect">
            <a:avLst/>
          </a:prstGeom>
        </p:spPr>
        <p:txBody>
          <a:bodyPr/>
          <a:lstStyle>
            <a:lvl1pPr>
              <a:buBlip>
                <a:blip r:embed="rId3"/>
              </a:buBlip>
            </a:lvl1pPr>
          </a:lstStyle>
          <a:p>
            <a:pPr/>
            <a:r>
              <a:t>”Căci Cuvântul lui Dumnezeu este viu şi lucrător, mai tăietor decât orice sabie cu două tăişuri.” Evrei 4:12</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
          <p:cNvPicPr>
            <a:picLocks noChangeAspect="0"/>
          </p:cNvPicPr>
          <p:nvPr>
            <p:ph type="pic" idx="13"/>
          </p:nvPr>
        </p:nvPicPr>
        <p:blipFill>
          <a:blip r:embed="rId2">
            <a:extLst/>
          </a:blip>
          <a:stretch>
            <a:fillRect/>
          </a:stretch>
        </p:blipFill>
        <p:spPr>
          <a:xfrm>
            <a:off x="6743700" y="2895599"/>
            <a:ext cx="5384800" cy="6159501"/>
          </a:xfrm>
          <a:prstGeom prst="rect">
            <a:avLst/>
          </a:prstGeom>
        </p:spPr>
      </p:pic>
      <p:sp>
        <p:nvSpPr>
          <p:cNvPr id="206" name="Shape 206"/>
          <p:cNvSpPr/>
          <p:nvPr>
            <p:ph type="title"/>
          </p:nvPr>
        </p:nvSpPr>
        <p:spPr>
          <a:prstGeom prst="rect">
            <a:avLst/>
          </a:prstGeom>
        </p:spPr>
        <p:txBody>
          <a:bodyPr/>
          <a:lstStyle>
            <a:lvl1pPr defTabSz="373887">
              <a:defRPr sz="4480"/>
            </a:lvl1pPr>
          </a:lstStyle>
          <a:p>
            <a:pPr/>
            <a:r>
              <a:t>Fața lui era ca soarele când strălucește în toată puterea lui</a:t>
            </a:r>
          </a:p>
        </p:txBody>
      </p:sp>
      <p:sp>
        <p:nvSpPr>
          <p:cNvPr id="207" name="Shape 207"/>
          <p:cNvSpPr/>
          <p:nvPr>
            <p:ph type="body" sz="half" idx="1"/>
          </p:nvPr>
        </p:nvSpPr>
        <p:spPr>
          <a:prstGeom prst="rect">
            <a:avLst/>
          </a:prstGeom>
        </p:spPr>
        <p:txBody>
          <a:bodyPr/>
          <a:lstStyle>
            <a:lvl1pPr>
              <a:buBlip>
                <a:blip r:embed="rId3"/>
              </a:buBlip>
            </a:lvl1pPr>
          </a:lstStyle>
          <a:p>
            <a:pPr/>
            <a:r>
              <a:t>Manifestare a slavei Sale care a fost ascunsă în timpul întrupării pe pământ.</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body" idx="13"/>
          </p:nvPr>
        </p:nvSpPr>
        <p:spPr>
          <a:xfrm>
            <a:off x="1270000" y="7158566"/>
            <a:ext cx="10464800" cy="609601"/>
          </a:xfrm>
          <a:prstGeom prst="rect">
            <a:avLst/>
          </a:prstGeom>
        </p:spPr>
        <p:txBody>
          <a:bodyPr/>
          <a:lstStyle/>
          <a:p>
            <a:pPr/>
            <a:r>
              <a:t>Apocalipsa 1:17-18</a:t>
            </a:r>
          </a:p>
        </p:txBody>
      </p:sp>
      <p:sp>
        <p:nvSpPr>
          <p:cNvPr id="210" name="Shape 210"/>
          <p:cNvSpPr/>
          <p:nvPr>
            <p:ph type="body" idx="14"/>
          </p:nvPr>
        </p:nvSpPr>
        <p:spPr>
          <a:xfrm>
            <a:off x="1270000" y="3187699"/>
            <a:ext cx="10464800" cy="2844801"/>
          </a:xfrm>
          <a:prstGeom prst="rect">
            <a:avLst/>
          </a:prstGeom>
        </p:spPr>
        <p:txBody>
          <a:bodyPr/>
          <a:lstStyle/>
          <a:p>
            <a:pPr/>
            <a:r>
              <a:t>“Când L-am văzut, am căzut la picioarele Lui ca mort. El Şi-a pus mâna dreaptă peste mine şi a zis: "Nu te teme! Eu sunt Cel Dintâi şi Cel de pe Urmă, Cel Viu. Am fost mort, şi iată că sunt viu în vecii vecilor. Eu ţin cheile morţii şi ale Locuinţei morţilor.”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41" name="Shape 141"/>
          <p:cNvSpPr/>
          <p:nvPr>
            <p:ph type="body" sz="half" idx="1"/>
          </p:nvPr>
        </p:nvSpPr>
        <p:spPr>
          <a:prstGeom prst="rect">
            <a:avLst/>
          </a:prstGeom>
        </p:spPr>
        <p:txBody>
          <a:bodyPr/>
          <a:lstStyle>
            <a:lvl1pPr marL="0" indent="0">
              <a:buSzTx/>
              <a:buNone/>
            </a:lvl1pPr>
          </a:lstStyle>
          <a:p>
            <a:pPr/>
            <a:r>
              <a:t>Şi am auzit înapoia mea un glas puternic, ca sunetul unei trâmbiţe, care zicea: "Eu sunt Alfa şi Omega, Cel Dintâi şi Cel de pe Urmă. Ce vezi, scrie într-o carte şi trimite-o celor şapte biserici: la Efes, Smirna, Pergam, Tiatira, Sardes, Filadelfia şi Laodiceea."</a:t>
            </a:r>
          </a:p>
        </p:txBody>
      </p:sp>
      <p:sp>
        <p:nvSpPr>
          <p:cNvPr id="142" name="Shape 142"/>
          <p:cNvSpPr/>
          <p:nvPr>
            <p:ph type="title"/>
          </p:nvPr>
        </p:nvSpPr>
        <p:spPr>
          <a:prstGeom prst="rect">
            <a:avLst/>
          </a:prstGeom>
        </p:spPr>
        <p:txBody>
          <a:bodyPr/>
          <a:lstStyle>
            <a:lvl1pPr>
              <a:lnSpc>
                <a:spcPct val="90000"/>
              </a:lnSpc>
              <a:spcBef>
                <a:spcPts val="1200"/>
              </a:spcBef>
              <a:defRPr cap="none" sz="3600">
                <a:solidFill>
                  <a:srgbClr val="B6492C"/>
                </a:solidFill>
                <a:latin typeface="Bodoni SvtyTwo SC ITC TT-Book"/>
                <a:ea typeface="Bodoni SvtyTwo SC ITC TT-Book"/>
                <a:cs typeface="Bodoni SvtyTwo SC ITC TT-Book"/>
                <a:sym typeface="Bodoni SvtyTwo SC ITC TT-Book"/>
              </a:defRPr>
            </a:lvl1pPr>
          </a:lstStyle>
          <a:p>
            <a:pPr/>
            <a:r>
              <a:t>Apoc. 1:9-10</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r>
              <a:t>Ioan în patmos</a:t>
            </a:r>
          </a:p>
        </p:txBody>
      </p:sp>
      <p:sp>
        <p:nvSpPr>
          <p:cNvPr id="145" name="Shape 145"/>
          <p:cNvSpPr/>
          <p:nvPr>
            <p:ph type="body" idx="1"/>
          </p:nvPr>
        </p:nvSpPr>
        <p:spPr>
          <a:prstGeom prst="rect">
            <a:avLst/>
          </a:prstGeom>
        </p:spPr>
        <p:txBody>
          <a:bodyPr/>
          <a:lstStyle/>
          <a:p>
            <a:pPr marL="302260" indent="-302260" defTabSz="397256">
              <a:spcBef>
                <a:spcPts val="3700"/>
              </a:spcBef>
              <a:buBlip>
                <a:blip r:embed="rId2"/>
              </a:buBlip>
              <a:defRPr sz="2720"/>
            </a:pPr>
            <a:r>
              <a:t>Ioan se identifică pe sine ca unul care cunoaște bine pe destinatari, ca și co-participant la necazul lor, ca unul care le cunoaște limba. De aceea este potrivit ca el să fie cel ce le comunică mesajul divin.</a:t>
            </a:r>
          </a:p>
          <a:p>
            <a:pPr marL="302260" indent="-302260" defTabSz="397256">
              <a:spcBef>
                <a:spcPts val="3700"/>
              </a:spcBef>
              <a:buBlip>
                <a:blip r:embed="rId2"/>
              </a:buBlip>
              <a:defRPr sz="2720"/>
            </a:pPr>
            <a:r>
              <a:t>El se află pe insula Patmos înconjurat de mare. Este interesant că termenul „mare” joacă un rol semnificativ în întreaga carte, apărând de 25 de ori. </a:t>
            </a:r>
          </a:p>
          <a:p>
            <a:pPr marL="302260" indent="-302260" defTabSz="397256">
              <a:spcBef>
                <a:spcPts val="3700"/>
              </a:spcBef>
              <a:buBlip>
                <a:blip r:embed="rId2"/>
              </a:buBlip>
              <a:defRPr sz="2720"/>
            </a:pPr>
            <a:r>
              <a:t>Marea devine pentru Ioan simbolul separării și suferinței. Persecuția sa și respingerea mărturiei sale credincioase devine un simbol al experienței poporului lui Dumnezeu din timpul sfârșitului. </a:t>
            </a:r>
          </a:p>
          <a:p>
            <a:pPr marL="302260" indent="-302260" defTabSz="397256">
              <a:spcBef>
                <a:spcPts val="3700"/>
              </a:spcBef>
              <a:buBlip>
                <a:blip r:embed="rId2"/>
              </a:buBlip>
              <a:defRPr sz="2720"/>
            </a:pPr>
            <a:r>
              <a:t>Nu-i de mirare că descrie un cer nou și-un pământ nou unde marea nu va mai fi (21,1).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p>
            <a:pPr/>
            <a:r>
              <a:t>Ziua Domnului</a:t>
            </a:r>
          </a:p>
        </p:txBody>
      </p:sp>
      <p:sp>
        <p:nvSpPr>
          <p:cNvPr id="148" name="Shape 148"/>
          <p:cNvSpPr/>
          <p:nvPr>
            <p:ph type="body" idx="1"/>
          </p:nvPr>
        </p:nvSpPr>
        <p:spPr>
          <a:prstGeom prst="rect">
            <a:avLst/>
          </a:prstGeom>
        </p:spPr>
        <p:txBody>
          <a:bodyPr/>
          <a:lstStyle/>
          <a:p>
            <a:pPr marL="337820" indent="-337820" defTabSz="443991">
              <a:spcBef>
                <a:spcPts val="4100"/>
              </a:spcBef>
              <a:buBlip>
                <a:blip r:embed="rId2"/>
              </a:buBlip>
              <a:defRPr sz="3040"/>
            </a:pPr>
            <a:r>
              <a:t>Părerile sunt împărțite în ceea ce privește identificarea acestei zile. </a:t>
            </a:r>
          </a:p>
          <a:p>
            <a:pPr marL="579119" indent="-579119" defTabSz="443991">
              <a:spcBef>
                <a:spcPts val="4100"/>
              </a:spcBef>
              <a:buSzPct val="100000"/>
              <a:buAutoNum type="arabicPeriod" startAt="1"/>
              <a:defRPr sz="3040"/>
            </a:pPr>
            <a:r>
              <a:t>Duminica, ziua întâi a săptămânii, deoarece creștinii primelor secole numeau duminica ”Ziua Domnului”. </a:t>
            </a:r>
          </a:p>
          <a:p>
            <a:pPr lvl="1" marL="675640" indent="-337820" defTabSz="443991">
              <a:spcBef>
                <a:spcPts val="4100"/>
              </a:spcBef>
              <a:buBlip>
                <a:blip r:embed="rId2"/>
              </a:buBlip>
              <a:defRPr sz="3040"/>
            </a:pPr>
            <a:r>
              <a:t>Prima referire la ”Ziua Domnului” ca fiind duminica apare în anul 190, la Clement din Alexandria, la un secol după ce a fost scrisă cartea Apocalipsa. Este mai probabil ca el să fi preluat această expresie și să o fi pus în dreptul duminicii.</a:t>
            </a:r>
          </a:p>
          <a:p>
            <a:pPr lvl="1" marL="675640" indent="-337820" defTabSz="443991">
              <a:spcBef>
                <a:spcPts val="4100"/>
              </a:spcBef>
              <a:buBlip>
                <a:blip r:embed="rId2"/>
              </a:buBlip>
              <a:defRPr sz="3040"/>
            </a:pPr>
            <a:r>
              <a:t>Nicăieri în altă parte Biblia nu se referă la duminică ca fiind ziua Domnului, ci ziua întâi a sătpămânii</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r>
              <a:t>Ziua Domnului</a:t>
            </a:r>
          </a:p>
        </p:txBody>
      </p:sp>
      <p:sp>
        <p:nvSpPr>
          <p:cNvPr id="151" name="Shape 151"/>
          <p:cNvSpPr/>
          <p:nvPr>
            <p:ph type="body" idx="1"/>
          </p:nvPr>
        </p:nvSpPr>
        <p:spPr>
          <a:prstGeom prst="rect">
            <a:avLst/>
          </a:prstGeom>
        </p:spPr>
        <p:txBody>
          <a:bodyPr/>
          <a:lstStyle/>
          <a:p>
            <a:pPr marL="762000" indent="-762000">
              <a:buSzPct val="100000"/>
              <a:buAutoNum type="arabicPeriod" startAt="1"/>
            </a:pPr>
            <a:r>
              <a:t>Duminica</a:t>
            </a:r>
          </a:p>
          <a:p>
            <a:pPr marL="762000" indent="-762000">
              <a:buSzPct val="100000"/>
              <a:buAutoNum type="arabicPeriod" startAt="1"/>
            </a:pPr>
            <a:r>
              <a:t>Sâmbăta, ziua a șaptea a săptămânii</a:t>
            </a:r>
          </a:p>
          <a:p>
            <a:pPr lvl="1">
              <a:buBlip>
                <a:blip r:embed="rId2"/>
              </a:buBlip>
            </a:pPr>
            <a:r>
              <a:t>Deși nicăieri în alt loc nu se mai găsește în Scriptură expresia ”ziua Domnului”, ziua a șaptea este numită ”ziua Mea cea sfântă”, ”ziua sfântă a Domnului”, și de semenea se spune că ”Fiul omului este Domn al Sabatului.”</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p>
            <a:pPr/>
            <a:r>
              <a:t>am auzit Înapoia mea</a:t>
            </a:r>
          </a:p>
        </p:txBody>
      </p:sp>
      <p:sp>
        <p:nvSpPr>
          <p:cNvPr id="154" name="Shape 154"/>
          <p:cNvSpPr/>
          <p:nvPr>
            <p:ph type="body" idx="1"/>
          </p:nvPr>
        </p:nvSpPr>
        <p:spPr>
          <a:prstGeom prst="rect">
            <a:avLst/>
          </a:prstGeom>
        </p:spPr>
        <p:txBody>
          <a:bodyPr/>
          <a:lstStyle/>
          <a:p>
            <a:pPr>
              <a:buBlip>
                <a:blip r:embed="rId2"/>
              </a:buBlip>
            </a:pPr>
            <a:r>
              <a:t>În mentalitatea ebraică, trecutul este întotdeauna așezat înaintea ochilor, deoarece este desfășurat înaintea noastră, iar viitorul este în spate, deoarece nu îl putem vedea.</a:t>
            </a:r>
          </a:p>
          <a:p>
            <a:pPr>
              <a:buBlip>
                <a:blip r:embed="rId2"/>
              </a:buBlip>
            </a:pPr>
            <a:r>
              <a:t>Glasul auzit înapoia lui este o aluzie la mesajul profetic despre viitor.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a:r>
              <a:t>Descrierea lui Isus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body" idx="13"/>
          </p:nvPr>
        </p:nvSpPr>
        <p:spPr>
          <a:xfrm>
            <a:off x="1270000" y="8631766"/>
            <a:ext cx="10464800" cy="609601"/>
          </a:xfrm>
          <a:prstGeom prst="rect">
            <a:avLst/>
          </a:prstGeom>
        </p:spPr>
        <p:txBody>
          <a:bodyPr/>
          <a:lstStyle/>
          <a:p>
            <a:pPr/>
            <a:r>
              <a:t>Apocalipsa 1:12-16</a:t>
            </a:r>
          </a:p>
        </p:txBody>
      </p:sp>
      <p:sp>
        <p:nvSpPr>
          <p:cNvPr id="159" name="Shape 159"/>
          <p:cNvSpPr/>
          <p:nvPr>
            <p:ph type="body" idx="14"/>
          </p:nvPr>
        </p:nvSpPr>
        <p:spPr>
          <a:xfrm>
            <a:off x="1270000" y="1054099"/>
            <a:ext cx="10464800" cy="6197602"/>
          </a:xfrm>
          <a:prstGeom prst="rect">
            <a:avLst/>
          </a:prstGeom>
        </p:spPr>
        <p:txBody>
          <a:bodyPr/>
          <a:lstStyle/>
          <a:p>
            <a:pPr/>
            <a:r>
              <a:t>“M-am întors să văd glasul care-mi vorbea. Şi, când m-am întors, am văzut şapte sfeşnice de aur. Şi, în mijlocul celor şapte sfeşnice, pe Cineva care semăna cu Fiul omului, îmbrăcat cu o haină lungă până la picioare şi încins la piept cu un brâu de aur. Capul şi părul Lui erau albe ca lâna albă, ca zăpada; ochii Lui erau ca para focului; picioarele Lui erau ca arama aprinsă şi arsă într-un cuptor; şi glasul Lui era ca vuietul unor ape mari. În mâna dreaptă ţinea şapte stele. Din gura Lui ieşea o sabie ascuţită cu două tăişuri, şi faţa Lui era ca soarele când străluceşte în toată puterea lui.”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Baskerville"/>
        <a:ea typeface="Baskerville"/>
        <a:cs typeface="Baskerville"/>
      </a:majorFont>
      <a:minorFont>
        <a:latin typeface="Baskerville"/>
        <a:ea typeface="Baskerville"/>
        <a:cs typeface="Baskerville"/>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Baskerville"/>
        <a:ea typeface="Baskerville"/>
        <a:cs typeface="Baskerville"/>
      </a:majorFont>
      <a:minorFont>
        <a:latin typeface="Baskerville"/>
        <a:ea typeface="Baskerville"/>
        <a:cs typeface="Baskerville"/>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