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Corespondență între ce este Isus și ce face El.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u și subtitlu">
    <p:spTree>
      <p:nvGrpSpPr>
        <p:cNvPr id="1" name=""/>
        <p:cNvGrpSpPr/>
        <p:nvPr/>
      </p:nvGrpSpPr>
      <p:grpSpPr>
        <a:xfrm>
          <a:off x="0" y="0"/>
          <a:ext cx="0" cy="0"/>
          <a:chOff x="0" y="0"/>
          <a:chExt cx="0" cy="0"/>
        </a:xfrm>
      </p:grpSpPr>
      <p:sp>
        <p:nvSpPr>
          <p:cNvPr id="11" name="Shape 11"/>
          <p:cNvSpPr/>
          <p:nvPr>
            <p:ph type="title"/>
          </p:nvPr>
        </p:nvSpPr>
        <p:spPr>
          <a:xfrm>
            <a:off x="1270000" y="1689100"/>
            <a:ext cx="10464800" cy="3467100"/>
          </a:xfrm>
          <a:prstGeom prst="rect">
            <a:avLst/>
          </a:prstGeom>
        </p:spPr>
        <p:txBody>
          <a:bodyPr anchor="b"/>
          <a:lstStyle>
            <a:lvl1pPr algn="ctr"/>
          </a:lstStyle>
          <a:p>
            <a:pPr/>
            <a:r>
              <a:t>Text titlu</a:t>
            </a:r>
          </a:p>
        </p:txBody>
      </p:sp>
      <p:sp>
        <p:nvSpPr>
          <p:cNvPr id="12" name="Shape 12"/>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Nivel corp unu</a:t>
            </a:r>
          </a:p>
          <a:p>
            <a:pPr lvl="1"/>
            <a:r>
              <a:t>Nivel corp doi</a:t>
            </a:r>
          </a:p>
          <a:p>
            <a:pPr lvl="2"/>
            <a:r>
              <a:t>Nivel corp trei</a:t>
            </a:r>
          </a:p>
          <a:p>
            <a:pPr lvl="3"/>
            <a:r>
              <a:t>Nivel corp patru</a:t>
            </a:r>
          </a:p>
          <a:p>
            <a:pPr lvl="4"/>
            <a:r>
              <a:t>Nivel corp cinci</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
    <p:spTree>
      <p:nvGrpSpPr>
        <p:cNvPr id="1" name=""/>
        <p:cNvGrpSpPr/>
        <p:nvPr/>
      </p:nvGrpSpPr>
      <p:grpSpPr>
        <a:xfrm>
          <a:off x="0" y="0"/>
          <a:ext cx="0" cy="0"/>
          <a:chOff x="0" y="0"/>
          <a:chExt cx="0" cy="0"/>
        </a:xfrm>
      </p:grpSpPr>
      <p:sp>
        <p:nvSpPr>
          <p:cNvPr id="93" name="Shape 93"/>
          <p:cNvSpPr/>
          <p:nvPr>
            <p:ph type="body" sz="quarter" idx="13"/>
          </p:nvPr>
        </p:nvSpPr>
        <p:spPr>
          <a:xfrm>
            <a:off x="1270000" y="4251769"/>
            <a:ext cx="10464800" cy="881762"/>
          </a:xfrm>
          <a:prstGeom prst="rect">
            <a:avLst/>
          </a:prstGeom>
        </p:spPr>
        <p:txBody>
          <a:bodyPr>
            <a:spAutoFit/>
          </a:bodyPr>
          <a:lstStyle>
            <a:lvl1pPr marL="0" indent="0" algn="ctr">
              <a:spcBef>
                <a:spcPts val="0"/>
              </a:spcBef>
              <a:buSzTx/>
              <a:buNone/>
            </a:lvl1pPr>
          </a:lstStyle>
          <a:p>
            <a:pPr/>
            <a:r>
              <a:t>“Scrieți un citat aici.”</a:t>
            </a:r>
          </a:p>
        </p:txBody>
      </p:sp>
      <p:sp>
        <p:nvSpPr>
          <p:cNvPr id="94" name="Shape 94"/>
          <p:cNvSpPr/>
          <p:nvPr>
            <p:ph type="body" sz="quarter" idx="14"/>
          </p:nvPr>
        </p:nvSpPr>
        <p:spPr>
          <a:xfrm>
            <a:off x="1270000" y="6362700"/>
            <a:ext cx="10464800" cy="667767"/>
          </a:xfrm>
          <a:prstGeom prst="rect">
            <a:avLst/>
          </a:prstGeom>
        </p:spPr>
        <p:txBody>
          <a:bodyPr anchor="t">
            <a:spAutoFit/>
          </a:bodyPr>
          <a:lstStyle>
            <a:lvl1pPr marL="0" indent="0" algn="ctr">
              <a:spcBef>
                <a:spcPts val="0"/>
              </a:spcBef>
              <a:buSzTx/>
              <a:buNone/>
              <a:defRPr sz="2800"/>
            </a:lvl1pPr>
          </a:lstStyle>
          <a:p>
            <a:pPr/>
            <a:r>
              <a:t>–Ion Popescu</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oză">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Necompletat">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u și marcatori">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7" name="chalk_line_10x7.png"/>
          <p:cNvPicPr>
            <a:picLocks noChangeAspect="0"/>
          </p:cNvPicPr>
          <p:nvPr/>
        </p:nvPicPr>
        <p:blipFill>
          <a:blip r:embed="rId3">
            <a:alphaModFix amt="45000"/>
            <a:extLst/>
          </a:blip>
          <a:stretch>
            <a:fillRect/>
          </a:stretch>
        </p:blipFill>
        <p:spPr>
          <a:xfrm>
            <a:off x="393700" y="355600"/>
            <a:ext cx="12217400" cy="8775700"/>
          </a:xfrm>
          <a:prstGeom prst="rect">
            <a:avLst/>
          </a:prstGeom>
          <a:ln w="12700">
            <a:miter lim="400000"/>
          </a:ln>
        </p:spPr>
      </p:pic>
      <p:sp>
        <p:nvSpPr>
          <p:cNvPr id="118" name="Shape 118"/>
          <p:cNvSpPr/>
          <p:nvPr>
            <p:ph type="title"/>
          </p:nvPr>
        </p:nvSpPr>
        <p:spPr>
          <a:xfrm>
            <a:off x="901700" y="635000"/>
            <a:ext cx="11201400" cy="1714500"/>
          </a:xfrm>
          <a:prstGeom prst="rect">
            <a:avLst/>
          </a:prstGeom>
        </p:spPr>
        <p:txBody>
          <a:bodyPr anchor="t"/>
          <a:lstStyle>
            <a:lvl1pPr>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a:ea typeface="Avenir Next"/>
                <a:cs typeface="Avenir Next"/>
                <a:sym typeface="Avenir Next"/>
              </a:defRPr>
            </a:lvl1pPr>
          </a:lstStyle>
          <a:p>
            <a:pPr/>
            <a:r>
              <a:t>Text titlu</a:t>
            </a:r>
          </a:p>
        </p:txBody>
      </p:sp>
      <p:sp>
        <p:nvSpPr>
          <p:cNvPr id="119" name="Shape 119"/>
          <p:cNvSpPr/>
          <p:nvPr>
            <p:ph type="body" idx="1"/>
          </p:nvPr>
        </p:nvSpPr>
        <p:spPr>
          <a:xfrm>
            <a:off x="901700" y="2603500"/>
            <a:ext cx="11201400" cy="5969000"/>
          </a:xfrm>
          <a:prstGeom prst="rect">
            <a:avLst/>
          </a:prstGeom>
        </p:spPr>
        <p:txBody>
          <a:bodyPr/>
          <a:lstStyle>
            <a:lvl1pPr marL="444500" indent="-4445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889000" indent="-4445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1333500" indent="-4445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778000" indent="-4445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2222500" indent="-4445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stStyle>
          <a:p>
            <a:pPr/>
            <a:r>
              <a:t>Nivel corp unu</a:t>
            </a:r>
          </a:p>
          <a:p>
            <a:pPr lvl="1"/>
            <a:r>
              <a:t>Nivel corp doi</a:t>
            </a:r>
          </a:p>
          <a:p>
            <a:pPr lvl="2"/>
            <a:r>
              <a:t>Nivel corp trei</a:t>
            </a:r>
          </a:p>
          <a:p>
            <a:pPr lvl="3"/>
            <a:r>
              <a:t>Nivel corp patru</a:t>
            </a:r>
          </a:p>
          <a:p>
            <a:pPr lvl="4"/>
            <a:r>
              <a:t>Nivel corp cinci</a:t>
            </a:r>
          </a:p>
        </p:txBody>
      </p:sp>
      <p:sp>
        <p:nvSpPr>
          <p:cNvPr id="120" name="Shape 120"/>
          <p:cNvSpPr/>
          <p:nvPr>
            <p:ph type="sldNum" sz="quarter" idx="2"/>
          </p:nvPr>
        </p:nvSpPr>
        <p:spPr>
          <a:xfrm>
            <a:off x="6299199" y="9258300"/>
            <a:ext cx="409652" cy="419100"/>
          </a:xfrm>
          <a:prstGeom prst="rect">
            <a:avLst/>
          </a:prstGeom>
        </p:spPr>
        <p:txBody>
          <a:bodyPr/>
          <a:lstStyle>
            <a:lvl1pPr>
              <a:defRPr b="1" cap="all">
                <a:solidFill>
                  <a:srgbClr val="5E524C"/>
                </a:solidFill>
                <a:effectLst>
                  <a:outerShdw sx="100000" sy="100000" kx="0" ky="0" algn="b" rotWithShape="0" blurRad="25400" dist="25400" dir="5520000">
                    <a:srgbClr val="FFFFFF">
                      <a:alpha val="71999"/>
                    </a:srgbClr>
                  </a:outerShdw>
                </a:effectLst>
                <a:latin typeface="Avenir Next"/>
                <a:ea typeface="Avenir Next"/>
                <a:cs typeface="Avenir Next"/>
                <a:sym typeface="Avenir Nex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oză - Orizontal">
    <p:spTree>
      <p:nvGrpSpPr>
        <p:cNvPr id="1" name=""/>
        <p:cNvGrpSpPr/>
        <p:nvPr/>
      </p:nvGrpSpPr>
      <p:grpSpPr>
        <a:xfrm>
          <a:off x="0" y="0"/>
          <a:ext cx="0" cy="0"/>
          <a:chOff x="0" y="0"/>
          <a:chExt cx="0" cy="0"/>
        </a:xfrm>
      </p:grpSpPr>
      <p:sp>
        <p:nvSpPr>
          <p:cNvPr id="20" name="Shape 20"/>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270000" y="6680200"/>
            <a:ext cx="10464800" cy="1270000"/>
          </a:xfrm>
          <a:prstGeom prst="rect">
            <a:avLst/>
          </a:prstGeom>
        </p:spPr>
        <p:txBody>
          <a:bodyPr anchor="b"/>
          <a:lstStyle>
            <a:lvl1pPr algn="ctr"/>
          </a:lstStyle>
          <a:p>
            <a:pPr/>
            <a:r>
              <a:t>Text titlu</a:t>
            </a:r>
          </a:p>
        </p:txBody>
      </p:sp>
      <p:sp>
        <p:nvSpPr>
          <p:cNvPr id="22" name="Shape 22"/>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Nivel corp unu</a:t>
            </a:r>
          </a:p>
          <a:p>
            <a:pPr lvl="1"/>
            <a:r>
              <a:t>Nivel corp doi</a:t>
            </a:r>
          </a:p>
          <a:p>
            <a:pPr lvl="2"/>
            <a:r>
              <a:t>Nivel corp trei</a:t>
            </a:r>
          </a:p>
          <a:p>
            <a:pPr lvl="3"/>
            <a:r>
              <a:t>Nivel corp patru</a:t>
            </a:r>
          </a:p>
          <a:p>
            <a:pPr lvl="4"/>
            <a:r>
              <a:t>Nivel corp cinci</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u - Centru">
    <p:spTree>
      <p:nvGrpSpPr>
        <p:cNvPr id="1" name=""/>
        <p:cNvGrpSpPr/>
        <p:nvPr/>
      </p:nvGrpSpPr>
      <p:grpSpPr>
        <a:xfrm>
          <a:off x="0" y="0"/>
          <a:ext cx="0" cy="0"/>
          <a:chOff x="0" y="0"/>
          <a:chExt cx="0" cy="0"/>
        </a:xfrm>
      </p:grpSpPr>
      <p:sp>
        <p:nvSpPr>
          <p:cNvPr id="30" name="Shape 30"/>
          <p:cNvSpPr/>
          <p:nvPr>
            <p:ph type="title"/>
          </p:nvPr>
        </p:nvSpPr>
        <p:spPr>
          <a:xfrm>
            <a:off x="1270000" y="3289300"/>
            <a:ext cx="10464800" cy="3175000"/>
          </a:xfrm>
          <a:prstGeom prst="rect">
            <a:avLst/>
          </a:prstGeom>
        </p:spPr>
        <p:txBody>
          <a:bodyPr/>
          <a:lstStyle>
            <a:lvl1pPr algn="ctr"/>
          </a:lstStyle>
          <a:p>
            <a:pPr/>
            <a:r>
              <a:t>Text titlu</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oză - Vertical">
    <p:spTree>
      <p:nvGrpSpPr>
        <p:cNvPr id="1" name=""/>
        <p:cNvGrpSpPr/>
        <p:nvPr/>
      </p:nvGrpSpPr>
      <p:grpSpPr>
        <a:xfrm>
          <a:off x="0" y="0"/>
          <a:ext cx="0" cy="0"/>
          <a:chOff x="0" y="0"/>
          <a:chExt cx="0" cy="0"/>
        </a:xfrm>
      </p:grpSpPr>
      <p:sp>
        <p:nvSpPr>
          <p:cNvPr id="38" name="Shape 38"/>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965200" y="1397000"/>
            <a:ext cx="5600700" cy="4038600"/>
          </a:xfrm>
          <a:prstGeom prst="rect">
            <a:avLst/>
          </a:prstGeom>
        </p:spPr>
        <p:txBody>
          <a:bodyPr anchor="b"/>
          <a:lstStyle>
            <a:lvl1pPr algn="ctr">
              <a:defRPr sz="6800"/>
            </a:lvl1pPr>
          </a:lstStyle>
          <a:p>
            <a:pPr/>
            <a:r>
              <a:t>Text titlu</a:t>
            </a:r>
          </a:p>
        </p:txBody>
      </p:sp>
      <p:sp>
        <p:nvSpPr>
          <p:cNvPr id="40" name="Shape 40"/>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Nivel corp unu</a:t>
            </a:r>
          </a:p>
          <a:p>
            <a:pPr lvl="1"/>
            <a:r>
              <a:t>Nivel corp doi</a:t>
            </a:r>
          </a:p>
          <a:p>
            <a:pPr lvl="2"/>
            <a:r>
              <a:t>Nivel corp trei</a:t>
            </a:r>
          </a:p>
          <a:p>
            <a:pPr lvl="3"/>
            <a:r>
              <a:t>Nivel corp patru</a:t>
            </a:r>
          </a:p>
          <a:p>
            <a:pPr lvl="4"/>
            <a:r>
              <a:t>Nivel corp cinci</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u - Sus">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lvl1pPr algn="ctr"/>
          </a:lstStyle>
          <a:p>
            <a:pPr/>
            <a:r>
              <a:t>Text titlu</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u și marcatori">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lgn="ctr"/>
          </a:lstStyle>
          <a:p>
            <a:pPr/>
            <a:r>
              <a:t>Text titlu</a:t>
            </a:r>
          </a:p>
        </p:txBody>
      </p:sp>
      <p:sp>
        <p:nvSpPr>
          <p:cNvPr id="57" name="Shape 57"/>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corp unu</a:t>
            </a:r>
          </a:p>
          <a:p>
            <a:pPr lvl="1"/>
            <a:r>
              <a:t>Nivel corp doi</a:t>
            </a:r>
          </a:p>
          <a:p>
            <a:pPr lvl="2"/>
            <a:r>
              <a:t>Nivel corp trei</a:t>
            </a:r>
          </a:p>
          <a:p>
            <a:pPr lvl="3"/>
            <a:r>
              <a:t>Nivel corp patru</a:t>
            </a:r>
          </a:p>
          <a:p>
            <a:pPr lvl="4"/>
            <a:r>
              <a:t>Nivel corp cinci</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u, marcatori și poză">
    <p:spTree>
      <p:nvGrpSpPr>
        <p:cNvPr id="1" name=""/>
        <p:cNvGrpSpPr/>
        <p:nvPr/>
      </p:nvGrpSpPr>
      <p:grpSpPr>
        <a:xfrm>
          <a:off x="0" y="0"/>
          <a:ext cx="0" cy="0"/>
          <a:chOff x="0" y="0"/>
          <a:chExt cx="0" cy="0"/>
        </a:xfrm>
      </p:grpSpPr>
      <p:sp>
        <p:nvSpPr>
          <p:cNvPr id="65" name="Shape 65"/>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lvl1pPr algn="ctr"/>
          </a:lstStyle>
          <a:p>
            <a:pPr/>
            <a:r>
              <a:t>Text titlu</a:t>
            </a:r>
          </a:p>
        </p:txBody>
      </p:sp>
      <p:sp>
        <p:nvSpPr>
          <p:cNvPr id="67" name="Shape 67"/>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Nivel corp unu</a:t>
            </a:r>
          </a:p>
          <a:p>
            <a:pPr lvl="1"/>
            <a:r>
              <a:t>Nivel corp doi</a:t>
            </a:r>
          </a:p>
          <a:p>
            <a:pPr lvl="2"/>
            <a:r>
              <a:t>Nivel corp trei</a:t>
            </a:r>
          </a:p>
          <a:p>
            <a:pPr lvl="3"/>
            <a:r>
              <a:t>Nivel corp patru</a:t>
            </a:r>
          </a:p>
          <a:p>
            <a:pPr lvl="4"/>
            <a:r>
              <a:t>Nivel corp cinci</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rcatori">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corp unu</a:t>
            </a:r>
          </a:p>
          <a:p>
            <a:pPr lvl="1"/>
            <a:r>
              <a:t>Nivel corp doi</a:t>
            </a:r>
          </a:p>
          <a:p>
            <a:pPr lvl="2"/>
            <a:r>
              <a:t>Nivel corp trei</a:t>
            </a:r>
          </a:p>
          <a:p>
            <a:pPr lvl="3"/>
            <a:r>
              <a:t>Nivel corp patru</a:t>
            </a:r>
          </a:p>
          <a:p>
            <a:pPr lvl="4"/>
            <a:r>
              <a:t>Nivel corp cinci</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oză - 3 exemplare">
    <p:spTree>
      <p:nvGrpSpPr>
        <p:cNvPr id="1" name=""/>
        <p:cNvGrpSpPr/>
        <p:nvPr/>
      </p:nvGrpSpPr>
      <p:grpSpPr>
        <a:xfrm>
          <a:off x="0" y="0"/>
          <a:ext cx="0" cy="0"/>
          <a:chOff x="0" y="0"/>
          <a:chExt cx="0" cy="0"/>
        </a:xfrm>
      </p:grpSpPr>
      <p:sp>
        <p:nvSpPr>
          <p:cNvPr id="83" name="Shape 83"/>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corp unu</a:t>
            </a:r>
          </a:p>
          <a:p>
            <a:pPr lvl="1"/>
            <a:r>
              <a:t>Nivel corp doi</a:t>
            </a:r>
          </a:p>
          <a:p>
            <a:pPr lvl="2"/>
            <a:r>
              <a:t>Nivel corp trei</a:t>
            </a:r>
          </a:p>
          <a:p>
            <a:pPr lvl="3"/>
            <a:r>
              <a:t>Nivel corp patru</a:t>
            </a:r>
          </a:p>
          <a:p>
            <a:pPr lvl="4"/>
            <a:r>
              <a:t>Nivel corp cinci</a:t>
            </a:r>
          </a:p>
        </p:txBody>
      </p:sp>
      <p:sp>
        <p:nvSpPr>
          <p:cNvPr id="3" name="Shape 3"/>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titlu</a:t>
            </a:r>
          </a:p>
        </p:txBody>
      </p:sp>
      <p:sp>
        <p:nvSpPr>
          <p:cNvPr id="4" name="Shape 4"/>
          <p:cNvSpPr/>
          <p:nvPr>
            <p:ph type="sldNum" sz="quarter" idx="2"/>
          </p:nvPr>
        </p:nvSpPr>
        <p:spPr>
          <a:xfrm>
            <a:off x="6338018" y="9296400"/>
            <a:ext cx="322042" cy="466472"/>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1pPr>
      <a:lvl2pPr marL="0" marR="0" indent="228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2pPr>
      <a:lvl3pPr marL="0" marR="0" indent="457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3pPr>
      <a:lvl4pPr marL="0" marR="0" indent="685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4pPr>
      <a:lvl5pPr marL="0" marR="0" indent="9144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5pPr>
      <a:lvl6pPr marL="0" marR="0" indent="11430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6pPr>
      <a:lvl7pPr marL="0" marR="0" indent="1371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7pPr>
      <a:lvl8pPr marL="0" marR="0" indent="1600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8pPr>
      <a:lvl9pPr marL="0" marR="0" indent="1828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ctrTitle"/>
          </p:nvPr>
        </p:nvSpPr>
        <p:spPr>
          <a:prstGeom prst="rect">
            <a:avLst/>
          </a:prstGeom>
        </p:spPr>
        <p:txBody>
          <a:bodyPr/>
          <a:lstStyle/>
          <a:p>
            <a:pPr/>
            <a:r>
              <a:t>Apocalipsa</a:t>
            </a:r>
          </a:p>
        </p:txBody>
      </p:sp>
      <p:sp>
        <p:nvSpPr>
          <p:cNvPr id="130" name="Shape 130"/>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6" name="Shape 156"/>
          <p:cNvSpPr/>
          <p:nvPr>
            <p:ph type="body" idx="13"/>
          </p:nvPr>
        </p:nvSpPr>
        <p:spPr>
          <a:xfrm>
            <a:off x="1270000" y="1305740"/>
            <a:ext cx="10464800" cy="6393563"/>
          </a:xfrm>
          <a:prstGeom prst="rect">
            <a:avLst/>
          </a:prstGeom>
        </p:spPr>
        <p:txBody>
          <a:bodyPr/>
          <a:lstStyle/>
          <a:p>
            <a:pPr/>
            <a:r>
              <a:t>“Descoperirea lui Isus Hristos pe care i-a dat-o Dumnezeu, ca să arate robilor Săi lucrurile care au să se întâmple în curând. Şi le-a făcut-o cunoscut, trimiţând, prin îngerul Său, la robul Său Ioan, care a mărturisit despre Cuvântul lui Dumnezeu şi despre mărturia lui Isus Hristos şi a spus tot ce a văzut. Ferice de cine citeşte şi de cei ce ascultă cuvintele acestei prorocii şi păzesc lucrurile scrise în ea! Căci vremea este aproape!”</a:t>
            </a:r>
          </a:p>
        </p:txBody>
      </p:sp>
      <p:sp>
        <p:nvSpPr>
          <p:cNvPr id="157" name="Shape 157"/>
          <p:cNvSpPr/>
          <p:nvPr>
            <p:ph type="body" idx="14"/>
          </p:nvPr>
        </p:nvSpPr>
        <p:spPr>
          <a:xfrm>
            <a:off x="1270000" y="8302012"/>
            <a:ext cx="10464800" cy="667767"/>
          </a:xfrm>
          <a:prstGeom prst="rect">
            <a:avLst/>
          </a:prstGeom>
        </p:spPr>
        <p:txBody>
          <a:bodyPr/>
          <a:lstStyle/>
          <a:p>
            <a:pPr/>
            <a:r>
              <a:t>Apocalipsa 1:1-3</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a:r>
              <a:t>Descoperirea lui Iisus Hristos</a:t>
            </a:r>
          </a:p>
        </p:txBody>
      </p:sp>
      <p:sp>
        <p:nvSpPr>
          <p:cNvPr id="160" name="Shape 160"/>
          <p:cNvSpPr/>
          <p:nvPr>
            <p:ph type="body" idx="1"/>
          </p:nvPr>
        </p:nvSpPr>
        <p:spPr>
          <a:prstGeom prst="rect">
            <a:avLst/>
          </a:prstGeom>
        </p:spPr>
        <p:txBody>
          <a:bodyPr/>
          <a:lstStyle/>
          <a:p>
            <a:pPr>
              <a:buBlip>
                <a:blip r:embed="rId2"/>
              </a:buBlip>
            </a:pPr>
            <a:r>
              <a:t>Expresia funcționează ca titlu al cărții</a:t>
            </a:r>
          </a:p>
          <a:p>
            <a:pPr>
              <a:buBlip>
                <a:blip r:embed="rId2"/>
              </a:buBlip>
            </a:pPr>
            <a:r>
              <a:t>Cartea Apocalipsa nu este o carte ascunsă, ci chiar titlul o prezintă ca fiins o descoperire. </a:t>
            </a:r>
          </a:p>
          <a:p>
            <a:pPr>
              <a:buBlip>
                <a:blip r:embed="rId2"/>
              </a:buBlip>
            </a:pPr>
            <a:r>
              <a:t>Este descoperirea nu a tragediilor, ci a lui Iisus Hristos</a:t>
            </a:r>
          </a:p>
        </p:txBody>
      </p:sp>
      <p:sp>
        <p:nvSpPr>
          <p:cNvPr id="161" name="Shape 161"/>
          <p:cNvSpPr/>
          <p:nvPr/>
        </p:nvSpPr>
        <p:spPr>
          <a:xfrm>
            <a:off x="660611" y="424645"/>
            <a:ext cx="880111" cy="8440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1:1-3</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Descoperirea lui Iisus Hristos</a:t>
            </a:r>
          </a:p>
        </p:txBody>
      </p:sp>
      <p:sp>
        <p:nvSpPr>
          <p:cNvPr id="164" name="Shape 164"/>
          <p:cNvSpPr/>
          <p:nvPr>
            <p:ph type="body" idx="1"/>
          </p:nvPr>
        </p:nvSpPr>
        <p:spPr>
          <a:prstGeom prst="rect">
            <a:avLst/>
          </a:prstGeom>
        </p:spPr>
        <p:txBody>
          <a:bodyPr/>
          <a:lstStyle/>
          <a:p>
            <a:pPr marL="370973" indent="-370973">
              <a:spcBef>
                <a:spcPts val="2800"/>
              </a:spcBef>
              <a:buBlip>
                <a:blip r:embed="rId2"/>
              </a:buBlip>
              <a:defRPr sz="3000"/>
            </a:pPr>
            <a:r>
              <a:t>Poate să se refere la Hristos ca Cel ce descoperă (descoperirea de la Isus Hr.), fie la Cel ce este descoperit (descoperirea despre Isus Hristos). </a:t>
            </a:r>
          </a:p>
          <a:p>
            <a:pPr marL="370973" indent="-370973">
              <a:spcBef>
                <a:spcPts val="2800"/>
              </a:spcBef>
              <a:buBlip>
                <a:blip r:embed="rId2"/>
              </a:buBlip>
              <a:defRPr sz="3000"/>
            </a:pPr>
            <a:r>
              <a:t>Gramatical amândouă interpretările sunt posibile.</a:t>
            </a:r>
            <a:endParaRPr>
              <a:solidFill>
                <a:srgbClr val="FFFF00"/>
              </a:solidFill>
              <a:latin typeface="Times New Roman"/>
              <a:ea typeface="Times New Roman"/>
              <a:cs typeface="Times New Roman"/>
              <a:sym typeface="Times New Roman"/>
            </a:endParaRPr>
          </a:p>
          <a:p>
            <a:pPr marL="370973" indent="-370973">
              <a:spcBef>
                <a:spcPts val="2800"/>
              </a:spcBef>
              <a:buBlip>
                <a:blip r:embed="rId2"/>
              </a:buBlip>
              <a:defRPr sz="3000"/>
            </a:pPr>
            <a:r>
              <a:t>Contextul favorizează prima semnficație deoarece Isus a primit descoperirea și apoi a oferit-o lui Ioan (22,16). În același timp, ea este „descoperirea despre Isus Hristos” și activitatea Sa salvatoare în favoarea poporului Său credincios.</a:t>
            </a:r>
          </a:p>
        </p:txBody>
      </p:sp>
      <p:sp>
        <p:nvSpPr>
          <p:cNvPr id="165" name="Shape 165"/>
          <p:cNvSpPr/>
          <p:nvPr/>
        </p:nvSpPr>
        <p:spPr>
          <a:xfrm>
            <a:off x="660611" y="424645"/>
            <a:ext cx="880111" cy="8440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1:1-3</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defTabSz="578358">
              <a:defRPr sz="7128"/>
            </a:pPr>
          </a:p>
        </p:txBody>
      </p:sp>
      <p:sp>
        <p:nvSpPr>
          <p:cNvPr id="168" name="Shape 168"/>
          <p:cNvSpPr/>
          <p:nvPr>
            <p:ph type="body" idx="1"/>
          </p:nvPr>
        </p:nvSpPr>
        <p:spPr>
          <a:prstGeom prst="rect">
            <a:avLst/>
          </a:prstGeom>
        </p:spPr>
        <p:txBody>
          <a:bodyPr/>
          <a:lstStyle>
            <a:lvl1pPr marL="427609" indent="-427609" defTabSz="531622">
              <a:spcBef>
                <a:spcPts val="2700"/>
              </a:spcBef>
              <a:buBlip>
                <a:blip r:embed="rId2"/>
              </a:buBlip>
              <a:defRPr sz="3458"/>
            </a:lvl1pPr>
          </a:lstStyle>
          <a:p>
            <a:pPr/>
            <a:r>
              <a:t>De trei ori fraza „cuvântul lui Dumnezeu” și „mărturia lui Isus Hristos” sunt unite în carte (1,2.9; 20,4). „Cuvântul lui Dumnezeu” („cuvântul Domnului”) în Vechiul Testament funcționează ca o expresie tehnică pentru mesajul pe care profetul îl primește de la Dumnezeu (Ier.1,2; Osea 1,1; Ioel 1,1). Aceasta sugerează că acest „cuvânt al lui Dumnezeu” din Apoc. trebuie înțeles în același mod precum „cuvântul Domnului” din Vechiul Testament.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lvl1pPr defTabSz="426466">
              <a:defRPr sz="5256"/>
            </a:lvl1pPr>
          </a:lstStyle>
          <a:p>
            <a:pPr/>
            <a:r>
              <a:t>Ferice de cine citește și de cei ce ascultă</a:t>
            </a:r>
          </a:p>
        </p:txBody>
      </p:sp>
      <p:sp>
        <p:nvSpPr>
          <p:cNvPr id="171" name="Shape 171"/>
          <p:cNvSpPr/>
          <p:nvPr>
            <p:ph type="body" idx="1"/>
          </p:nvPr>
        </p:nvSpPr>
        <p:spPr>
          <a:prstGeom prst="rect">
            <a:avLst/>
          </a:prstGeom>
        </p:spPr>
        <p:txBody>
          <a:bodyPr/>
          <a:lstStyle/>
          <a:p>
            <a:pPr marL="455802" indent="-455802" defTabSz="566674">
              <a:spcBef>
                <a:spcPts val="2900"/>
              </a:spcBef>
              <a:buBlip>
                <a:blip r:embed="rId2"/>
              </a:buBlip>
              <a:defRPr sz="3686"/>
            </a:pPr>
            <a:r>
              <a:t>Această referință denotă citirea publică a cărții în cadrul bisericii. </a:t>
            </a:r>
            <a:endParaRPr sz="2910">
              <a:solidFill>
                <a:srgbClr val="FFFF00"/>
              </a:solidFill>
              <a:effectLst>
                <a:outerShdw sx="100000" sy="100000" kx="0" ky="0" algn="b" rotWithShape="0" blurRad="12319" dist="24638" dir="2700000">
                  <a:srgbClr val="000000"/>
                </a:outerShdw>
              </a:effectLst>
              <a:latin typeface="Times New Roman"/>
              <a:ea typeface="Times New Roman"/>
              <a:cs typeface="Times New Roman"/>
              <a:sym typeface="Times New Roman"/>
            </a:endParaRPr>
          </a:p>
          <a:p>
            <a:pPr marL="455802" indent="-455802" defTabSz="566674">
              <a:spcBef>
                <a:spcPts val="2900"/>
              </a:spcBef>
              <a:buBlip>
                <a:blip r:embed="rId2"/>
              </a:buBlip>
              <a:defRPr sz="3686"/>
            </a:pPr>
            <a:r>
              <a:t>În Noul Testament, cuvântul înseamnă mai mult decât doar fericire în sens lumesc; se referă la o bucurie profundă a celor ce îndelung au așteptat salvarea promisă de Dumnezeu și care acum încep experiența împlinirii ei.</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a:r>
              <a:t>Ca să arate robilor săi</a:t>
            </a:r>
          </a:p>
        </p:txBody>
      </p:sp>
      <p:sp>
        <p:nvSpPr>
          <p:cNvPr id="174" name="Shape 174"/>
          <p:cNvSpPr/>
          <p:nvPr>
            <p:ph type="body" idx="1"/>
          </p:nvPr>
        </p:nvSpPr>
        <p:spPr>
          <a:prstGeom prst="rect">
            <a:avLst/>
          </a:prstGeom>
        </p:spPr>
        <p:txBody>
          <a:bodyPr/>
          <a:lstStyle/>
          <a:p>
            <a:pPr>
              <a:buBlip>
                <a:blip r:embed="rId2"/>
              </a:buBlip>
            </a:pPr>
            <a:r>
              <a:t>Acesta este scopul cărții.</a:t>
            </a:r>
          </a:p>
          <a:p>
            <a:pPr>
              <a:buBlip>
                <a:blip r:embed="rId2"/>
              </a:buBlip>
            </a:pPr>
            <a:r>
              <a:t>Cartea nu a fost scrisă pentru a satisface curiozitatea cu privire la evenimentele viitoare, ci ca să pregătească poporul lui Dumnezeu pentru aceste evenimente.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lvl1pPr defTabSz="443991">
              <a:defRPr sz="5168"/>
            </a:lvl1pPr>
          </a:lstStyle>
          <a:p>
            <a:pPr/>
            <a:r>
              <a:t>Lucrurile care au să se întâmple în curând</a:t>
            </a:r>
          </a:p>
        </p:txBody>
      </p:sp>
      <p:sp>
        <p:nvSpPr>
          <p:cNvPr id="177" name="Shape 177"/>
          <p:cNvSpPr/>
          <p:nvPr>
            <p:ph type="body" idx="1"/>
          </p:nvPr>
        </p:nvSpPr>
        <p:spPr>
          <a:prstGeom prst="rect">
            <a:avLst/>
          </a:prstGeom>
        </p:spPr>
        <p:txBody>
          <a:bodyPr/>
          <a:lstStyle/>
          <a:p>
            <a:pPr marL="422909" indent="-422909" defTabSz="525779">
              <a:spcBef>
                <a:spcPts val="2700"/>
              </a:spcBef>
              <a:buBlip>
                <a:blip r:embed="rId2"/>
              </a:buBlip>
              <a:defRPr sz="3420"/>
            </a:pPr>
            <a:r>
              <a:t>Ioan prezintă apoi scopul cărții și anume să prezinte poporului lui Dumnezeu </a:t>
            </a:r>
            <a:r>
              <a:rPr b="1" i="1">
                <a:latin typeface="Times New Roman"/>
                <a:ea typeface="Times New Roman"/>
                <a:cs typeface="Times New Roman"/>
                <a:sym typeface="Times New Roman"/>
              </a:rPr>
              <a:t>lucrurile care trebuie să se întâmple curând</a:t>
            </a:r>
            <a:r>
              <a:t>.</a:t>
            </a:r>
            <a:endParaRPr sz="2250">
              <a:solidFill>
                <a:srgbClr val="FFFF00"/>
              </a:solidFill>
              <a:effectLst>
                <a:outerShdw sx="100000" sy="100000" kx="0" ky="0" algn="b" rotWithShape="0" blurRad="11430" dist="22860" dir="2700000">
                  <a:srgbClr val="000000"/>
                </a:outerShdw>
              </a:effectLst>
              <a:latin typeface="Times New Roman"/>
              <a:ea typeface="Times New Roman"/>
              <a:cs typeface="Times New Roman"/>
              <a:sym typeface="Times New Roman"/>
            </a:endParaRPr>
          </a:p>
          <a:p>
            <a:pPr marL="422909" indent="-422909" defTabSz="525779">
              <a:spcBef>
                <a:spcPts val="2700"/>
              </a:spcBef>
              <a:buBlip>
                <a:blip r:embed="rId2"/>
              </a:buBlip>
              <a:defRPr sz="3420"/>
            </a:pPr>
            <a:r>
              <a:t>Faptul că unele lucruri </a:t>
            </a:r>
            <a:r>
              <a:rPr b="1" i="1">
                <a:latin typeface="Times New Roman"/>
                <a:ea typeface="Times New Roman"/>
                <a:cs typeface="Times New Roman"/>
                <a:sym typeface="Times New Roman"/>
              </a:rPr>
              <a:t>trebuie </a:t>
            </a:r>
            <a:r>
              <a:t>să aibă loc ne indică că evenimentele lumii nu sunt modelate nici de soarta oarbă, nici de inițiativa umană ci mai degrabă ele se desfășoară conform unui plan decis de Dumnezeu înainte de toată veșnicia.</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p>
            <a:pPr/>
            <a:r>
              <a:t>în curând</a:t>
            </a:r>
          </a:p>
        </p:txBody>
      </p:sp>
      <p:sp>
        <p:nvSpPr>
          <p:cNvPr id="180" name="Shape 180"/>
          <p:cNvSpPr/>
          <p:nvPr>
            <p:ph type="body" idx="1"/>
          </p:nvPr>
        </p:nvSpPr>
        <p:spPr>
          <a:prstGeom prst="rect">
            <a:avLst/>
          </a:prstGeom>
        </p:spPr>
        <p:txBody>
          <a:bodyPr/>
          <a:lstStyle/>
          <a:p>
            <a:pPr marL="418211" indent="-418211" defTabSz="519937">
              <a:spcBef>
                <a:spcPts val="2600"/>
              </a:spcBef>
              <a:buBlip>
                <a:blip r:embed="rId2"/>
              </a:buBlip>
              <a:defRPr sz="3382"/>
            </a:pPr>
            <a:r>
              <a:t>Cum ar trebui să înțelegem această iminență a sfârșitului în lumina faptului că apropae 2000 de ani au trecut de când a fost dată promisunea prin Ioan?</a:t>
            </a:r>
            <a:endParaRPr b="1" i="1" sz="2403">
              <a:solidFill>
                <a:srgbClr val="FFFF00"/>
              </a:solidFill>
              <a:effectLst>
                <a:outerShdw sx="100000" sy="100000" kx="0" ky="0" algn="b" rotWithShape="0" blurRad="11303" dist="22606" dir="2700000">
                  <a:srgbClr val="000000"/>
                </a:outerShdw>
              </a:effectLst>
              <a:latin typeface="Times New Roman"/>
              <a:ea typeface="Times New Roman"/>
              <a:cs typeface="Times New Roman"/>
              <a:sym typeface="Times New Roman"/>
            </a:endParaRPr>
          </a:p>
          <a:p>
            <a:pPr marL="418211" indent="-418211" defTabSz="519937">
              <a:spcBef>
                <a:spcPts val="2600"/>
              </a:spcBef>
              <a:buBlip>
                <a:blip r:embed="rId2"/>
              </a:buBlip>
              <a:defRPr sz="3382"/>
            </a:pPr>
            <a:r>
              <a:t>Pare clar că Ioan nu se concentrează pe împlinirea finală a profețiilor cu privire la sfârșit ci pe începutul împlinirii.</a:t>
            </a:r>
            <a:endParaRPr sz="2403">
              <a:solidFill>
                <a:srgbClr val="FFFF00"/>
              </a:solidFill>
              <a:effectLst>
                <a:outerShdw sx="100000" sy="100000" kx="0" ky="0" algn="b" rotWithShape="0" blurRad="11303" dist="22606" dir="2700000">
                  <a:srgbClr val="000000"/>
                </a:outerShdw>
              </a:effectLst>
              <a:latin typeface="Times New Roman"/>
              <a:ea typeface="Times New Roman"/>
              <a:cs typeface="Times New Roman"/>
              <a:sym typeface="Times New Roman"/>
            </a:endParaRPr>
          </a:p>
          <a:p>
            <a:pPr marL="418211" indent="-418211" defTabSz="519937">
              <a:spcBef>
                <a:spcPts val="2600"/>
              </a:spcBef>
              <a:buBlip>
                <a:blip r:embed="rId2"/>
              </a:buBlip>
              <a:defRPr sz="3382"/>
            </a:pPr>
            <a:r>
              <a:t>Acest „curând” trebuie, înainte de toate, să fie înțeles din perspectiva lui Dumnezeu. Pentru El 1000 de ani sunt ca o zi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lvl1pPr defTabSz="426466">
              <a:defRPr sz="5256"/>
            </a:lvl1pPr>
          </a:lstStyle>
          <a:p>
            <a:pPr/>
            <a:r>
              <a:t>Ferice de cine citește și de cei ce ascultă</a:t>
            </a:r>
          </a:p>
        </p:txBody>
      </p:sp>
      <p:sp>
        <p:nvSpPr>
          <p:cNvPr id="183" name="Shape 183"/>
          <p:cNvSpPr/>
          <p:nvPr>
            <p:ph type="body" idx="1"/>
          </p:nvPr>
        </p:nvSpPr>
        <p:spPr>
          <a:prstGeom prst="rect">
            <a:avLst/>
          </a:prstGeom>
        </p:spPr>
        <p:txBody>
          <a:bodyPr/>
          <a:lstStyle>
            <a:lvl1pPr>
              <a:buBlip>
                <a:blip r:embed="rId2"/>
              </a:buBlip>
            </a:lvl1pPr>
          </a:lstStyle>
          <a:p>
            <a:pPr/>
            <a:r>
              <a:t>Dat fiind faptul că această fericire face parte din cele 7 ale cărții și că numărul 7 joacă un rol crucial în carte, însemnând împlinirea divină și totalitatea, este probabil că nu e o coincidență faptul că sunt șapte fericiri în cartea Apocalipsei. Aceasta sugerează plinătatea fericirii și binecuvântării promise fiecărui creștin.</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a:r>
              <a:t>Traseul mesajului</a:t>
            </a:r>
          </a:p>
        </p:txBody>
      </p:sp>
      <p:sp>
        <p:nvSpPr>
          <p:cNvPr id="186" name="Shape 186"/>
          <p:cNvSpPr/>
          <p:nvPr>
            <p:ph type="body" idx="1"/>
          </p:nvPr>
        </p:nvSpPr>
        <p:spPr>
          <a:prstGeom prst="rect">
            <a:avLst/>
          </a:prstGeom>
        </p:spPr>
        <p:txBody>
          <a:bodyPr/>
          <a:lstStyle/>
          <a:p>
            <a:pPr marL="542925" indent="-542925" defTabSz="438150">
              <a:spcBef>
                <a:spcPts val="2200"/>
              </a:spcBef>
              <a:buSzPct val="100000"/>
              <a:buAutoNum type="arabicPeriod" startAt="1"/>
              <a:defRPr sz="2850"/>
            </a:pPr>
            <a:r>
              <a:t>Dumnezeu</a:t>
            </a:r>
          </a:p>
          <a:p>
            <a:pPr marL="542925" indent="-542925" defTabSz="438150">
              <a:spcBef>
                <a:spcPts val="2200"/>
              </a:spcBef>
              <a:buSzPct val="100000"/>
              <a:buAutoNum type="arabicPeriod" startAt="1"/>
              <a:defRPr sz="2850"/>
            </a:pPr>
            <a:r>
              <a:t>Iisus</a:t>
            </a:r>
          </a:p>
          <a:p>
            <a:pPr marL="542925" indent="-542925" defTabSz="438150">
              <a:spcBef>
                <a:spcPts val="2200"/>
              </a:spcBef>
              <a:buSzPct val="100000"/>
              <a:buAutoNum type="arabicPeriod" startAt="1"/>
              <a:defRPr sz="2850"/>
            </a:pPr>
            <a:r>
              <a:t>Îngerul</a:t>
            </a:r>
          </a:p>
          <a:p>
            <a:pPr marL="542925" indent="-542925" defTabSz="438150">
              <a:spcBef>
                <a:spcPts val="2200"/>
              </a:spcBef>
              <a:buSzPct val="100000"/>
              <a:buAutoNum type="arabicPeriod" startAt="1"/>
              <a:defRPr sz="2850"/>
            </a:pPr>
            <a:r>
              <a:t>Ioan</a:t>
            </a:r>
          </a:p>
          <a:p>
            <a:pPr marL="542925" indent="-542925" defTabSz="438150">
              <a:spcBef>
                <a:spcPts val="2200"/>
              </a:spcBef>
              <a:buSzPct val="100000"/>
              <a:buAutoNum type="arabicPeriod" startAt="1"/>
              <a:defRPr sz="2850"/>
            </a:pPr>
            <a:r>
              <a:t>Biserica</a:t>
            </a:r>
          </a:p>
          <a:p>
            <a:pPr marL="542925" indent="-542925" defTabSz="438150">
              <a:spcBef>
                <a:spcPts val="2200"/>
              </a:spcBef>
              <a:buSzPct val="100000"/>
              <a:buAutoNum type="arabicPeriod" startAt="1"/>
              <a:defRPr sz="2850"/>
            </a:pPr>
            <a:r>
              <a:t>Cine citește</a:t>
            </a:r>
          </a:p>
          <a:p>
            <a:pPr marL="542925" indent="-542925" defTabSz="438150">
              <a:spcBef>
                <a:spcPts val="2200"/>
              </a:spcBef>
              <a:buSzPct val="100000"/>
              <a:buAutoNum type="arabicPeriod" startAt="1"/>
              <a:defRPr sz="2850"/>
            </a:pPr>
            <a:r>
              <a:t>Cei ce ascultă</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Metode de interpretare ale apocalipsei</a:t>
            </a:r>
          </a:p>
        </p:txBody>
      </p:sp>
      <p:sp>
        <p:nvSpPr>
          <p:cNvPr id="133" name="Shape 133"/>
          <p:cNvSpPr/>
          <p:nvPr>
            <p:ph type="body" idx="1"/>
          </p:nvPr>
        </p:nvSpPr>
        <p:spPr>
          <a:prstGeom prst="rect">
            <a:avLst/>
          </a:prstGeom>
        </p:spPr>
        <p:txBody>
          <a:bodyPr/>
          <a:lstStyle/>
          <a:p>
            <a:pPr/>
            <a:r>
              <a:t>Idealismul</a:t>
            </a:r>
          </a:p>
          <a:p>
            <a:pPr lvl="1" marL="800100" indent="-342900">
              <a:lnSpc>
                <a:spcPct val="90000"/>
              </a:lnSpc>
              <a:spcBef>
                <a:spcPts val="2800"/>
              </a:spcBef>
              <a:buSzPct val="100000"/>
              <a:buFont typeface="Arial"/>
              <a:defRPr sz="3200"/>
            </a:pPr>
            <a:r>
              <a:t>Apocalipsa nu este o carte istorică, ci doar conține învățături morale aplicabile în orice perioadă de timp. </a:t>
            </a:r>
          </a:p>
          <a:p>
            <a:pPr/>
            <a:r>
              <a:t>Preterismul</a:t>
            </a:r>
          </a:p>
          <a:p>
            <a:pPr lvl="1" marL="839611" indent="-395111">
              <a:lnSpc>
                <a:spcPct val="90000"/>
              </a:lnSpc>
              <a:spcBef>
                <a:spcPts val="2800"/>
              </a:spcBef>
              <a:defRPr sz="3200"/>
            </a:pPr>
            <a:r>
              <a:t>Apocalipsa se adresează prioritar situației bisericii creștine din provincia romană Asia din sec. I A.D. Cartea nu conține nici o profeție despre viitor. Totul a avut loc în trecut.</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nvSpPr>
        <p:spPr>
          <a:xfrm>
            <a:off x="1270000" y="912040"/>
            <a:ext cx="10464800" cy="7180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800"/>
            </a:lvl1pPr>
          </a:lstStyle>
          <a:p>
            <a:pPr/>
            <a:r>
              <a:t>“Ioan, către cele şapte biserici care sunt în Asia: Har şi pace vouă din partea Celui ce este, Celui ce era şi Celui ce vine, şi din partea celor şapte duhuri, care stau înaintea scaunului Său de domnie, şi din partea lui Isus Hristos, Martorul credincios, Cel întâi născut din morţi, Domnul împăraţilor pământului! A Lui, care ne iubeşte, care ne-a spălat de păcatele noastre cu sângele Său şi a făcut din noi o împărăţie şi preoţi pentru Dumnezeu, Tatăl Său: a Lui să fie slava şi puterea în vecii vecilor! Amin.”</a:t>
            </a:r>
          </a:p>
        </p:txBody>
      </p:sp>
      <p:sp>
        <p:nvSpPr>
          <p:cNvPr id="189" name="Shape 189"/>
          <p:cNvSpPr/>
          <p:nvPr/>
        </p:nvSpPr>
        <p:spPr>
          <a:xfrm>
            <a:off x="1270000" y="8302012"/>
            <a:ext cx="10464800" cy="6677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800"/>
            </a:lvl1pPr>
          </a:lstStyle>
          <a:p>
            <a:pPr/>
            <a:r>
              <a:t>Apocalipsa 1:4-6</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p>
            <a:pPr/>
            <a:r>
              <a:t>Ioan, către cele șapte biserici</a:t>
            </a:r>
          </a:p>
        </p:txBody>
      </p:sp>
      <p:sp>
        <p:nvSpPr>
          <p:cNvPr id="192" name="Shape 192"/>
          <p:cNvSpPr/>
          <p:nvPr>
            <p:ph type="body" idx="1"/>
          </p:nvPr>
        </p:nvSpPr>
        <p:spPr>
          <a:prstGeom prst="rect">
            <a:avLst/>
          </a:prstGeom>
        </p:spPr>
        <p:txBody>
          <a:bodyPr/>
          <a:lstStyle/>
          <a:p>
            <a:pPr>
              <a:buBlip>
                <a:blip r:embed="rId2"/>
              </a:buBlip>
            </a:pPr>
            <a:r>
              <a:t>Forma tipică de introducere pentru o scrisoare </a:t>
            </a:r>
          </a:p>
          <a:p>
            <a:pPr>
              <a:buBlip>
                <a:blip r:embed="rId2"/>
              </a:buBlip>
            </a:pPr>
            <a:r>
              <a:t>Prezintă destinatarul și expeditorul</a:t>
            </a:r>
          </a:p>
          <a:p>
            <a:pPr>
              <a:buBlip>
                <a:blip r:embed="rId2"/>
              </a:buBlip>
            </a:pPr>
            <a:r>
              <a:t>Deoarece, așa cum vom vedea, cele șapte biserici reprezintă diferite perioade din instoria Bisericii, cartea se adresează și bisericii de-a lungul istoriei.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a:r>
              <a:t>Har și pace</a:t>
            </a:r>
          </a:p>
        </p:txBody>
      </p:sp>
      <p:sp>
        <p:nvSpPr>
          <p:cNvPr id="195" name="Shape 195"/>
          <p:cNvSpPr/>
          <p:nvPr>
            <p:ph type="body" idx="1"/>
          </p:nvPr>
        </p:nvSpPr>
        <p:spPr>
          <a:prstGeom prst="rect">
            <a:avLst/>
          </a:prstGeom>
        </p:spPr>
        <p:txBody>
          <a:bodyPr/>
          <a:lstStyle/>
          <a:p>
            <a:pPr>
              <a:buBlip>
                <a:blip r:embed="rId2"/>
              </a:buBlip>
            </a:pPr>
            <a:r>
              <a:t>Combină obișnuitul salut grec </a:t>
            </a:r>
            <a:r>
              <a:rPr i="1">
                <a:latin typeface="Times New Roman"/>
                <a:ea typeface="Times New Roman"/>
                <a:cs typeface="Times New Roman"/>
                <a:sym typeface="Times New Roman"/>
              </a:rPr>
              <a:t>charis </a:t>
            </a:r>
            <a:r>
              <a:t>(har) și salutul evreiesc </a:t>
            </a:r>
            <a:r>
              <a:rPr i="1">
                <a:latin typeface="Times New Roman"/>
                <a:ea typeface="Times New Roman"/>
                <a:cs typeface="Times New Roman"/>
                <a:sym typeface="Times New Roman"/>
              </a:rPr>
              <a:t>shalom </a:t>
            </a:r>
            <a:r>
              <a:t>(pace; gr. </a:t>
            </a:r>
            <a:r>
              <a:rPr i="1">
                <a:latin typeface="Times New Roman"/>
                <a:ea typeface="Times New Roman"/>
                <a:cs typeface="Times New Roman"/>
                <a:sym typeface="Times New Roman"/>
              </a:rPr>
              <a:t>eirene</a:t>
            </a:r>
            <a:r>
              <a:t>).</a:t>
            </a:r>
          </a:p>
          <a:p>
            <a:pPr>
              <a:buBlip>
                <a:blip r:embed="rId2"/>
              </a:buBlip>
            </a:pPr>
            <a:r>
              <a:t>Salutul vine din partea trinității.</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lvl1pPr defTabSz="443991">
              <a:defRPr sz="5472"/>
            </a:lvl1pPr>
          </a:lstStyle>
          <a:p>
            <a:pPr/>
            <a:r>
              <a:t>Celui ce este, Celui ce era, Celui ce vine</a:t>
            </a:r>
          </a:p>
        </p:txBody>
      </p:sp>
      <p:sp>
        <p:nvSpPr>
          <p:cNvPr id="198" name="Shape 198"/>
          <p:cNvSpPr/>
          <p:nvPr>
            <p:ph type="body" idx="1"/>
          </p:nvPr>
        </p:nvSpPr>
        <p:spPr>
          <a:prstGeom prst="rect">
            <a:avLst/>
          </a:prstGeom>
        </p:spPr>
        <p:txBody>
          <a:bodyPr/>
          <a:lstStyle/>
          <a:p>
            <a:pPr marL="408812" indent="-408812" defTabSz="508254">
              <a:spcBef>
                <a:spcPts val="2600"/>
              </a:spcBef>
              <a:buBlip>
                <a:blip r:embed="rId2"/>
              </a:buBlip>
              <a:defRPr sz="3306"/>
            </a:pPr>
            <a:r>
              <a:t>Exprimă existența eternă a lui Dumnezeu</a:t>
            </a:r>
          </a:p>
          <a:p>
            <a:pPr marL="408812" indent="-408812" defTabSz="508254">
              <a:spcBef>
                <a:spcPts val="2600"/>
              </a:spcBef>
              <a:buBlip>
                <a:blip r:embed="rId2"/>
              </a:buBlip>
              <a:defRPr sz="3306"/>
            </a:pPr>
            <a:r>
              <a:rPr>
                <a:latin typeface="Noteworthy Bold"/>
                <a:ea typeface="Noteworthy Bold"/>
                <a:cs typeface="Noteworthy Bold"/>
                <a:sym typeface="Noteworthy Bold"/>
              </a:rPr>
              <a:t>Este</a:t>
            </a:r>
            <a:r>
              <a:t>: Nu avem doar un Dumnezeu care a lucrat în trecut, și care va veni în viitor, ci un Dumnezeu prezent.</a:t>
            </a:r>
          </a:p>
          <a:p>
            <a:pPr marL="408812" indent="-408812" defTabSz="508254">
              <a:spcBef>
                <a:spcPts val="2600"/>
              </a:spcBef>
              <a:buBlip>
                <a:blip r:embed="rId2"/>
              </a:buBlip>
              <a:defRPr sz="3306"/>
            </a:pPr>
            <a:r>
              <a:rPr>
                <a:latin typeface="Noteworthy Bold"/>
                <a:ea typeface="Noteworthy Bold"/>
                <a:cs typeface="Noteworthy Bold"/>
                <a:sym typeface="Noteworthy Bold"/>
              </a:rPr>
              <a:t>Era</a:t>
            </a:r>
            <a:r>
              <a:t>: nu are început. Indiferent despre ce moment din trecut vorbil, el deja era.</a:t>
            </a:r>
          </a:p>
          <a:p>
            <a:pPr marL="408812" indent="-408812" defTabSz="508254">
              <a:spcBef>
                <a:spcPts val="2600"/>
              </a:spcBef>
              <a:buBlip>
                <a:blip r:embed="rId2"/>
              </a:buBlip>
              <a:defRPr sz="3306"/>
            </a:pPr>
            <a:r>
              <a:rPr>
                <a:latin typeface="Noteworthy Bold"/>
                <a:ea typeface="Noteworthy Bold"/>
                <a:cs typeface="Noteworthy Bold"/>
                <a:sym typeface="Noteworthy Bold"/>
              </a:rPr>
              <a:t>Vine</a:t>
            </a:r>
            <a:r>
              <a:t>: Nu mai este verbul ”a fi”, ci ”a veni”. Nu mai este la viitor (va veni), ci la prezent. Dumnezeu deja a început să vină.</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a:r>
              <a:t>Cele șapte duhuri</a:t>
            </a:r>
          </a:p>
        </p:txBody>
      </p:sp>
      <p:sp>
        <p:nvSpPr>
          <p:cNvPr id="201" name="Shape 201"/>
          <p:cNvSpPr/>
          <p:nvPr>
            <p:ph type="body" idx="1"/>
          </p:nvPr>
        </p:nvSpPr>
        <p:spPr>
          <a:prstGeom prst="rect">
            <a:avLst/>
          </a:prstGeom>
        </p:spPr>
        <p:txBody>
          <a:bodyPr/>
          <a:lstStyle/>
          <a:p>
            <a:pPr marL="437006" indent="-437006" defTabSz="543305">
              <a:spcBef>
                <a:spcPts val="2700"/>
              </a:spcBef>
              <a:buBlip>
                <a:blip r:embed="rId2"/>
              </a:buBlip>
              <a:defRPr sz="3534"/>
            </a:pPr>
            <a:r>
              <a:t>Aceasta este denumirea Duhului Sfânt în Apocalipsa</a:t>
            </a:r>
          </a:p>
          <a:p>
            <a:pPr marL="437006" indent="-437006" defTabSz="543305">
              <a:spcBef>
                <a:spcPts val="2700"/>
              </a:spcBef>
              <a:buBlip>
                <a:blip r:embed="rId2"/>
              </a:buBlip>
              <a:defRPr sz="3534"/>
            </a:pPr>
            <a:r>
              <a:t>Numărul șapte trebuie luat în mod simbolic a un semn al împlinirii divine și al perfecțiunii.</a:t>
            </a:r>
          </a:p>
          <a:p>
            <a:pPr marL="437006" indent="-437006" defTabSz="543305">
              <a:spcBef>
                <a:spcPts val="2700"/>
              </a:spcBef>
              <a:buBlip>
                <a:blip r:embed="rId2"/>
              </a:buBlip>
              <a:defRPr sz="3534"/>
            </a:pPr>
            <a:r>
              <a:t>Dacă cele 7 biserici sunt un simbol al universalității bisericii creștine atunci și cele 7 duhuri se referă la universalitatea lucrării Duhului în favoarea  poporului lui Dumnezeu.</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a:r>
              <a:t>Isaia 11:2</a:t>
            </a:r>
          </a:p>
        </p:txBody>
      </p:sp>
      <p:sp>
        <p:nvSpPr>
          <p:cNvPr id="204" name="Shape 204"/>
          <p:cNvSpPr/>
          <p:nvPr>
            <p:ph type="body" idx="1"/>
          </p:nvPr>
        </p:nvSpPr>
        <p:spPr>
          <a:prstGeom prst="rect">
            <a:avLst/>
          </a:prstGeom>
        </p:spPr>
        <p:txBody>
          <a:bodyPr/>
          <a:lstStyle/>
          <a:p>
            <a:pPr marL="542925" indent="-542925" defTabSz="438150">
              <a:spcBef>
                <a:spcPts val="2200"/>
              </a:spcBef>
              <a:buSzPct val="100000"/>
              <a:buAutoNum type="arabicPeriod" startAt="1"/>
              <a:defRPr sz="2850"/>
            </a:pPr>
            <a:r>
              <a:t>Duhul Domnului Se va odihni peste El, </a:t>
            </a:r>
          </a:p>
          <a:p>
            <a:pPr marL="542925" indent="-542925" defTabSz="438150">
              <a:spcBef>
                <a:spcPts val="2200"/>
              </a:spcBef>
              <a:buSzPct val="100000"/>
              <a:buAutoNum type="arabicPeriod" startAt="1"/>
              <a:defRPr sz="2850"/>
            </a:pPr>
            <a:r>
              <a:t>duh de intelepciune </a:t>
            </a:r>
          </a:p>
          <a:p>
            <a:pPr marL="542925" indent="-542925" defTabSz="438150">
              <a:spcBef>
                <a:spcPts val="2200"/>
              </a:spcBef>
              <a:buSzPct val="100000"/>
              <a:buAutoNum type="arabicPeriod" startAt="1"/>
              <a:defRPr sz="2850"/>
            </a:pPr>
            <a:r>
              <a:t>si de pricepere, </a:t>
            </a:r>
          </a:p>
          <a:p>
            <a:pPr marL="542925" indent="-542925" defTabSz="438150">
              <a:spcBef>
                <a:spcPts val="2200"/>
              </a:spcBef>
              <a:buSzPct val="100000"/>
              <a:buAutoNum type="arabicPeriod" startAt="1"/>
              <a:defRPr sz="2850"/>
            </a:pPr>
            <a:r>
              <a:t>duh de sfat </a:t>
            </a:r>
          </a:p>
          <a:p>
            <a:pPr marL="542925" indent="-542925" defTabSz="438150">
              <a:spcBef>
                <a:spcPts val="2200"/>
              </a:spcBef>
              <a:buSzPct val="100000"/>
              <a:buAutoNum type="arabicPeriod" startAt="1"/>
              <a:defRPr sz="2850"/>
            </a:pPr>
            <a:r>
              <a:t>si de tarie, </a:t>
            </a:r>
          </a:p>
          <a:p>
            <a:pPr marL="542925" indent="-542925" defTabSz="438150">
              <a:spcBef>
                <a:spcPts val="2200"/>
              </a:spcBef>
              <a:buSzPct val="100000"/>
              <a:buAutoNum type="arabicPeriod" startAt="1"/>
              <a:defRPr sz="2850"/>
            </a:pPr>
            <a:r>
              <a:t>duh de cunostinta </a:t>
            </a:r>
          </a:p>
          <a:p>
            <a:pPr marL="542925" indent="-542925" defTabSz="438150">
              <a:spcBef>
                <a:spcPts val="2200"/>
              </a:spcBef>
              <a:buSzPct val="100000"/>
              <a:buAutoNum type="arabicPeriod" startAt="1"/>
              <a:defRPr sz="2850"/>
            </a:pPr>
            <a:r>
              <a:t>si de frica de Domnul.</a:t>
            </a:r>
          </a:p>
        </p:txBody>
      </p:sp>
      <p:sp>
        <p:nvSpPr>
          <p:cNvPr id="205" name="Shape 205"/>
          <p:cNvSpPr/>
          <p:nvPr/>
        </p:nvSpPr>
        <p:spPr>
          <a:xfrm>
            <a:off x="8885189" y="8596238"/>
            <a:ext cx="3362422" cy="6552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vezi și Zaharia 4:2,6,10</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p>
            <a:pPr/>
            <a:r>
              <a:t>Isus Hristos</a:t>
            </a:r>
          </a:p>
        </p:txBody>
      </p:sp>
      <p:sp>
        <p:nvSpPr>
          <p:cNvPr id="208" name="Shape 208"/>
          <p:cNvSpPr/>
          <p:nvPr>
            <p:ph type="body" idx="1"/>
          </p:nvPr>
        </p:nvSpPr>
        <p:spPr>
          <a:prstGeom prst="rect">
            <a:avLst/>
          </a:prstGeom>
        </p:spPr>
        <p:txBody>
          <a:bodyPr/>
          <a:lstStyle/>
          <a:p>
            <a:pPr marL="408812" indent="-408812" defTabSz="508254">
              <a:spcBef>
                <a:spcPts val="2600"/>
              </a:spcBef>
              <a:buBlip>
                <a:blip r:embed="rId2"/>
              </a:buBlip>
              <a:defRPr sz="3306"/>
            </a:pPr>
            <a:r>
              <a:t>Martorul credincios. </a:t>
            </a:r>
          </a:p>
          <a:p>
            <a:pPr lvl="1" marL="731560" indent="-322747" defTabSz="508254">
              <a:spcBef>
                <a:spcPts val="2400"/>
              </a:spcBef>
              <a:buBlip>
                <a:blip r:embed="rId2"/>
              </a:buBlip>
              <a:defRPr sz="2610"/>
            </a:pPr>
            <a:r>
              <a:t>El ne cere să fim martorii Lui, dar în același timp El a fost martorul Tatălui, iar acum este martorul nostru</a:t>
            </a:r>
          </a:p>
          <a:p>
            <a:pPr marL="408812" indent="-408812" defTabSz="508254">
              <a:spcBef>
                <a:spcPts val="2600"/>
              </a:spcBef>
              <a:buBlip>
                <a:blip r:embed="rId2"/>
              </a:buBlip>
              <a:defRPr sz="3306"/>
            </a:pPr>
            <a:r>
              <a:t>Cel întâi născut dintre cei morți</a:t>
            </a:r>
          </a:p>
          <a:p>
            <a:pPr lvl="1" marL="731560" indent="-322747" defTabSz="508254">
              <a:spcBef>
                <a:spcPts val="2400"/>
              </a:spcBef>
              <a:buBlip>
                <a:blip r:embed="rId2"/>
              </a:buBlip>
              <a:defRPr sz="2610"/>
            </a:pPr>
            <a:r>
              <a:t>Învierea din morți. Dacă el este cel dintâi, înseamnă că mai urmează și alții</a:t>
            </a:r>
          </a:p>
          <a:p>
            <a:pPr marL="408812" indent="-408812" defTabSz="508254">
              <a:spcBef>
                <a:spcPts val="2600"/>
              </a:spcBef>
              <a:buBlip>
                <a:blip r:embed="rId2"/>
              </a:buBlip>
              <a:defRPr sz="3306"/>
            </a:pPr>
            <a:r>
              <a:t>Domnul Împăraților pământului</a:t>
            </a:r>
          </a:p>
          <a:p>
            <a:pPr lvl="1" marL="731560" indent="-322747" defTabSz="508254">
              <a:spcBef>
                <a:spcPts val="2400"/>
              </a:spcBef>
              <a:buBlip>
                <a:blip r:embed="rId2"/>
              </a:buBlip>
              <a:defRPr sz="2610"/>
            </a:pPr>
            <a:r>
              <a:t>Consecința învierii</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prstGeom prst="rect">
            <a:avLst/>
          </a:prstGeom>
        </p:spPr>
        <p:txBody>
          <a:bodyPr/>
          <a:lstStyle/>
          <a:p>
            <a:pPr/>
            <a:r>
              <a:t>Isus Hristos</a:t>
            </a:r>
          </a:p>
        </p:txBody>
      </p:sp>
      <p:sp>
        <p:nvSpPr>
          <p:cNvPr id="211" name="Shape 211"/>
          <p:cNvSpPr/>
          <p:nvPr>
            <p:ph type="body" idx="1"/>
          </p:nvPr>
        </p:nvSpPr>
        <p:spPr>
          <a:prstGeom prst="rect">
            <a:avLst/>
          </a:prstGeom>
        </p:spPr>
        <p:txBody>
          <a:bodyPr numCol="2" spcCol="523240"/>
          <a:lstStyle/>
          <a:p>
            <a:pPr>
              <a:buBlip>
                <a:blip r:embed="rId3"/>
              </a:buBlip>
            </a:pPr>
            <a:r>
              <a:t>Martorul credincios</a:t>
            </a:r>
          </a:p>
          <a:p>
            <a:pPr>
              <a:buBlip>
                <a:blip r:embed="rId3"/>
              </a:buBlip>
            </a:pPr>
            <a:r>
              <a:t>Cel întâi născut dintre cei morți</a:t>
            </a:r>
          </a:p>
          <a:p>
            <a:pPr>
              <a:buBlip>
                <a:blip r:embed="rId3"/>
              </a:buBlip>
            </a:pPr>
            <a:r>
              <a:t>Domnul Împăraților pământului</a:t>
            </a:r>
          </a:p>
          <a:p>
            <a:pPr>
              <a:buBlip>
                <a:blip r:embed="rId3"/>
              </a:buBlip>
            </a:pPr>
            <a:r>
              <a:t>Ne iubește</a:t>
            </a:r>
          </a:p>
          <a:p>
            <a:pPr>
              <a:buBlip>
                <a:blip r:embed="rId3"/>
              </a:buBlip>
            </a:pPr>
            <a:r>
              <a:t>Ne-a spălat de păcatele noastre cu sângele Său</a:t>
            </a:r>
          </a:p>
          <a:p>
            <a:pPr>
              <a:buBlip>
                <a:blip r:embed="rId3"/>
              </a:buBlip>
            </a:pPr>
            <a:r>
              <a:t>A făcut din noi o împărăție și preoți</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lvl1pPr defTabSz="490727">
              <a:defRPr sz="6048"/>
            </a:lvl1pPr>
          </a:lstStyle>
          <a:p>
            <a:pPr/>
            <a:r>
              <a:t>A făcut din noi o împărăție și preoți</a:t>
            </a:r>
          </a:p>
        </p:txBody>
      </p:sp>
      <p:sp>
        <p:nvSpPr>
          <p:cNvPr id="216" name="Shape 216"/>
          <p:cNvSpPr/>
          <p:nvPr>
            <p:ph type="body" idx="1"/>
          </p:nvPr>
        </p:nvSpPr>
        <p:spPr>
          <a:prstGeom prst="rect">
            <a:avLst/>
          </a:prstGeom>
        </p:spPr>
        <p:txBody>
          <a:bodyPr/>
          <a:lstStyle/>
          <a:p>
            <a:pPr marL="399415" indent="-399415" defTabSz="496570">
              <a:spcBef>
                <a:spcPts val="2500"/>
              </a:spcBef>
              <a:buBlip>
                <a:blip r:embed="rId2"/>
              </a:buBlip>
              <a:defRPr sz="3230"/>
            </a:pPr>
            <a:r>
              <a:t>În lumea antică, preoții și împărații dețineau cele mai înalte poziții</a:t>
            </a:r>
          </a:p>
          <a:p>
            <a:pPr marL="399415" indent="-399415" defTabSz="496570">
              <a:spcBef>
                <a:spcPts val="2500"/>
              </a:spcBef>
              <a:buBlip>
                <a:blip r:embed="rId2"/>
              </a:buBlip>
              <a:defRPr sz="3230"/>
            </a:pPr>
            <a:r>
              <a:t>Această promisiune apare și în Vechiul Testament în dreptul poporului Israel, dar prin neascultare, și-au pierdut acest drept. În Noul Testament, privilegiile poporului Israel au fost transferate creștinilor.</a:t>
            </a:r>
          </a:p>
          <a:p>
            <a:pPr marL="399415" indent="-399415" defTabSz="496570">
              <a:spcBef>
                <a:spcPts val="2500"/>
              </a:spcBef>
              <a:buBlip>
                <a:blip r:embed="rId2"/>
              </a:buBlip>
              <a:defRPr sz="3230"/>
            </a:pPr>
            <a:r>
              <a:t>Dacă pentru evrei această făgăduință era condiționată de ascultare, pentru creștini apare ca un fapt deja împlinit.</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body" idx="13"/>
          </p:nvPr>
        </p:nvSpPr>
        <p:spPr>
          <a:xfrm>
            <a:off x="1270000" y="2676969"/>
            <a:ext cx="10464800" cy="4031362"/>
          </a:xfrm>
          <a:prstGeom prst="rect">
            <a:avLst/>
          </a:prstGeom>
        </p:spPr>
        <p:txBody>
          <a:bodyPr/>
          <a:lstStyle/>
          <a:p>
            <a:pPr/>
            <a:r>
              <a:t>“ Iată că El vine pe nori. Şi orice ochi Îl va vedea; şi cei ce L-au străpuns. Şi toate seminţiile pământului se vor boci din pricina Lui! Da, Amin. "Eu sunt Alfa şi Omega, Începutul şi Sfârşitul", zice Domnul Dumnezeu, "Cel ce este, Cel ce era şi Cel ce vine, Cel Atotputernic."”</a:t>
            </a:r>
          </a:p>
        </p:txBody>
      </p:sp>
      <p:sp>
        <p:nvSpPr>
          <p:cNvPr id="219" name="Shape 219"/>
          <p:cNvSpPr/>
          <p:nvPr>
            <p:ph type="body" idx="14"/>
          </p:nvPr>
        </p:nvSpPr>
        <p:spPr>
          <a:xfrm>
            <a:off x="1270000" y="7978793"/>
            <a:ext cx="10464800" cy="667767"/>
          </a:xfrm>
          <a:prstGeom prst="rect">
            <a:avLst/>
          </a:prstGeom>
        </p:spPr>
        <p:txBody>
          <a:bodyPr/>
          <a:lstStyle/>
          <a:p>
            <a:pPr/>
            <a:r>
              <a:t>Apocalipsa 1:7-8</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Metode de interpretare a apocalipsei</a:t>
            </a:r>
          </a:p>
        </p:txBody>
      </p:sp>
      <p:sp>
        <p:nvSpPr>
          <p:cNvPr id="136" name="Shape 136"/>
          <p:cNvSpPr/>
          <p:nvPr>
            <p:ph type="body" idx="1"/>
          </p:nvPr>
        </p:nvSpPr>
        <p:spPr>
          <a:prstGeom prst="rect">
            <a:avLst/>
          </a:prstGeom>
        </p:spPr>
        <p:txBody>
          <a:bodyPr/>
          <a:lstStyle/>
          <a:p>
            <a:pPr/>
            <a:r>
              <a:t>Futurismul</a:t>
            </a:r>
          </a:p>
          <a:p>
            <a:pPr lvl="1" marL="839611" indent="-395111">
              <a:lnSpc>
                <a:spcPct val="90000"/>
              </a:lnSpc>
              <a:spcBef>
                <a:spcPts val="2800"/>
              </a:spcBef>
              <a:defRPr sz="3200"/>
            </a:pPr>
            <a:r>
              <a:t>Toate evenimentele descrise în cartea Apocalipsei vor avea loc cu imediat înainte și după a doua venire. Este relevantă numai pentru ultima generație. </a:t>
            </a:r>
          </a:p>
          <a:p>
            <a:pPr/>
            <a:r>
              <a:t>Istoricismul</a:t>
            </a:r>
          </a:p>
          <a:p>
            <a:pPr lvl="1" marL="835572" indent="-378372">
              <a:lnSpc>
                <a:spcPct val="90000"/>
              </a:lnSpc>
              <a:spcBef>
                <a:spcPts val="2800"/>
              </a:spcBef>
              <a:buSzPct val="100000"/>
              <a:buFont typeface="Arial"/>
              <a:defRPr sz="3200"/>
            </a:pPr>
            <a:r>
              <a:t>Apocalipsa oferă o prezentare simbolică a schiței profetice de-a lungul istoriei de la perioada apostolică la timpul sfârșitului.</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prstGeom prst="rect">
            <a:avLst/>
          </a:prstGeom>
        </p:spPr>
        <p:txBody>
          <a:bodyPr/>
          <a:lstStyle/>
          <a:p>
            <a:pPr/>
            <a:r>
              <a:t>El vine pe nori</a:t>
            </a:r>
          </a:p>
        </p:txBody>
      </p:sp>
      <p:sp>
        <p:nvSpPr>
          <p:cNvPr id="222" name="Shape 222"/>
          <p:cNvSpPr/>
          <p:nvPr>
            <p:ph type="body" idx="1"/>
          </p:nvPr>
        </p:nvSpPr>
        <p:spPr>
          <a:prstGeom prst="rect">
            <a:avLst/>
          </a:prstGeom>
        </p:spPr>
        <p:txBody>
          <a:bodyPr/>
          <a:lstStyle/>
          <a:p>
            <a:pPr>
              <a:buBlip>
                <a:blip r:embed="rId2"/>
              </a:buBlip>
            </a:pPr>
            <a:r>
              <a:t>Prezentul futuristic sugerează o acțiune ce va avea loc în viitor ce deja e în desfășurare. El subliniază certitudinea și iminența revenirii.</a:t>
            </a:r>
          </a:p>
          <a:p>
            <a:pPr>
              <a:buBlip>
                <a:blip r:embed="rId2"/>
              </a:buBlip>
            </a:pPr>
            <a:r>
              <a:t>Aceasta este tema cărții</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p>
            <a:pPr/>
            <a:r>
              <a:t>Da, Amin</a:t>
            </a:r>
          </a:p>
        </p:txBody>
      </p:sp>
      <p:sp>
        <p:nvSpPr>
          <p:cNvPr id="225" name="Shape 225"/>
          <p:cNvSpPr/>
          <p:nvPr>
            <p:ph type="body" idx="1"/>
          </p:nvPr>
        </p:nvSpPr>
        <p:spPr>
          <a:prstGeom prst="rect">
            <a:avLst/>
          </a:prstGeom>
        </p:spPr>
        <p:txBody>
          <a:bodyPr/>
          <a:lstStyle/>
          <a:p>
            <a:pPr>
              <a:buBlip>
                <a:blip r:embed="rId2"/>
              </a:buBlip>
            </a:pPr>
            <a:r>
              <a:t>În gr. este </a:t>
            </a:r>
            <a:r>
              <a:rPr i="1">
                <a:latin typeface="Times New Roman"/>
                <a:ea typeface="Times New Roman"/>
                <a:cs typeface="Times New Roman"/>
                <a:sym typeface="Times New Roman"/>
              </a:rPr>
              <a:t>nai </a:t>
            </a:r>
            <a:r>
              <a:t>și </a:t>
            </a:r>
            <a:r>
              <a:rPr i="1">
                <a:latin typeface="Times New Roman"/>
                <a:ea typeface="Times New Roman"/>
                <a:cs typeface="Times New Roman"/>
                <a:sym typeface="Times New Roman"/>
              </a:rPr>
              <a:t>amen (nai </a:t>
            </a:r>
            <a:r>
              <a:t>este cuv. gr. al afirmării și </a:t>
            </a:r>
            <a:r>
              <a:rPr i="1">
                <a:latin typeface="Times New Roman"/>
                <a:ea typeface="Times New Roman"/>
                <a:cs typeface="Times New Roman"/>
                <a:sym typeface="Times New Roman"/>
              </a:rPr>
              <a:t>amen </a:t>
            </a:r>
            <a:r>
              <a:t>este cel evreiesc</a:t>
            </a:r>
            <a:r>
              <a:rPr i="1">
                <a:latin typeface="Times New Roman"/>
                <a:ea typeface="Times New Roman"/>
                <a:cs typeface="Times New Roman"/>
                <a:sym typeface="Times New Roman"/>
              </a:rPr>
              <a:t>). </a:t>
            </a:r>
            <a:r>
              <a:t>Când sunt combinate, cele două cuvinte exprimă o afimarmație categorică: „Da, într-adevăr”. O declarație asemănătoare apare la sfârșitul cărții 22,20.</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Alfa și Omega</a:t>
            </a:r>
          </a:p>
        </p:txBody>
      </p:sp>
      <p:sp>
        <p:nvSpPr>
          <p:cNvPr id="228" name="Shape 228"/>
          <p:cNvSpPr/>
          <p:nvPr>
            <p:ph type="body" idx="1"/>
          </p:nvPr>
        </p:nvSpPr>
        <p:spPr>
          <a:prstGeom prst="rect">
            <a:avLst/>
          </a:prstGeom>
        </p:spPr>
        <p:txBody>
          <a:bodyPr/>
          <a:lstStyle/>
          <a:p>
            <a:pPr>
              <a:buBlip>
                <a:blip r:embed="rId2"/>
              </a:buBlip>
            </a:pPr>
            <a:r>
              <a:t>Α Ω, α ω</a:t>
            </a:r>
          </a:p>
          <a:p>
            <a:pPr>
              <a:buBlip>
                <a:blip r:embed="rId2"/>
              </a:buBlip>
            </a:pPr>
            <a:r>
              <a:t>Prima și ultima literă din alfabetul grecesc. </a:t>
            </a:r>
          </a:p>
          <a:p>
            <a:pPr>
              <a:buBlip>
                <a:blip r:embed="rId2"/>
              </a:buBlip>
            </a:pPr>
            <a:r>
              <a:t>Exprimă nu doar eternitatea ci și infinitatea, bogăția de viață care transcede din Dumnezeu</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t>Cel Atotputernic</a:t>
            </a:r>
          </a:p>
        </p:txBody>
      </p:sp>
      <p:sp>
        <p:nvSpPr>
          <p:cNvPr id="231" name="Shape 231"/>
          <p:cNvSpPr/>
          <p:nvPr>
            <p:ph type="body" idx="1"/>
          </p:nvPr>
        </p:nvSpPr>
        <p:spPr>
          <a:prstGeom prst="rect">
            <a:avLst/>
          </a:prstGeom>
        </p:spPr>
        <p:txBody>
          <a:bodyPr/>
          <a:lstStyle/>
          <a:p>
            <a:pPr>
              <a:buBlip>
                <a:blip r:embed="rId2"/>
              </a:buBlip>
            </a:pPr>
            <a:r>
              <a:t>Se referă la supremația lui Dumnezeu</a:t>
            </a:r>
          </a:p>
          <a:p>
            <a:pPr>
              <a:buBlip>
                <a:blip r:embed="rId2"/>
              </a:buBlip>
            </a:pPr>
            <a:r>
              <a:t>El este Cel care conduce evenimentele descrise în această carte.</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defTabSz="578358">
              <a:defRPr sz="7128"/>
            </a:pPr>
          </a:p>
        </p:txBody>
      </p:sp>
      <p:sp>
        <p:nvSpPr>
          <p:cNvPr id="234" name="Shape 234"/>
          <p:cNvSpPr/>
          <p:nvPr>
            <p:ph type="body" idx="1"/>
          </p:nvPr>
        </p:nvSpPr>
        <p:spPr>
          <a:prstGeom prst="rect">
            <a:avLst/>
          </a:prstGeom>
        </p:spPr>
        <p:txBody>
          <a:bodyPr/>
          <a:lstStyle/>
          <a:p>
            <a:pPr>
              <a:buBlip>
                <a:blip r:embed="rId2"/>
              </a:buBlip>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Reguli de interpretare a apocalipsei</a:t>
            </a:r>
          </a:p>
        </p:txBody>
      </p:sp>
      <p:sp>
        <p:nvSpPr>
          <p:cNvPr id="139" name="Shape 139"/>
          <p:cNvSpPr/>
          <p:nvPr>
            <p:ph type="body" idx="1"/>
          </p:nvPr>
        </p:nvSpPr>
        <p:spPr>
          <a:prstGeom prst="rect">
            <a:avLst/>
          </a:prstGeom>
        </p:spPr>
        <p:txBody>
          <a:bodyPr/>
          <a:lstStyle/>
          <a:p>
            <a:pPr marL="425668" indent="-425668">
              <a:buSzPct val="100000"/>
              <a:buFont typeface="Arial"/>
            </a:pPr>
            <a:r>
              <a:t>Ce a însemnat textul pentru vremea în care a fost scris?</a:t>
            </a:r>
          </a:p>
          <a:p>
            <a:pPr marL="425668" indent="-425668">
              <a:buSzPct val="100000"/>
              <a:buFont typeface="Arial"/>
            </a:pPr>
            <a:r>
              <a:t>Ce înseamnă textul pentru cititorul de astăzi?</a:t>
            </a:r>
          </a:p>
          <a:p>
            <a:pPr marL="425668" indent="-425668">
              <a:buSzPct val="100000"/>
              <a:buFont typeface="Arial"/>
            </a:pPr>
            <a:r>
              <a:t>Regula în interpretarea Apocalipsei este să presupui că totul este simbolic cu excepția acelor pasaje unde contextul indică clar că înțelesul literar este intenționat.</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a:r>
              <a:t>Simbolistica apocalipsei</a:t>
            </a:r>
          </a:p>
        </p:txBody>
      </p:sp>
      <p:sp>
        <p:nvSpPr>
          <p:cNvPr id="142" name="Shape 142"/>
          <p:cNvSpPr/>
          <p:nvPr>
            <p:ph type="body" idx="1"/>
          </p:nvPr>
        </p:nvSpPr>
        <p:spPr>
          <a:prstGeom prst="rect">
            <a:avLst/>
          </a:prstGeom>
        </p:spPr>
        <p:txBody>
          <a:bodyPr/>
          <a:lstStyle/>
          <a:p>
            <a:pPr marL="514350" indent="-514350">
              <a:buSzPct val="100000"/>
              <a:buFont typeface="Arial"/>
            </a:pPr>
            <a:r>
              <a:t>Apocalipsa este o carte simbolică nu înseamnă că limbajul este abstact ci mai degrabă pictorial.</a:t>
            </a:r>
            <a:endParaRPr sz="2400"/>
          </a:p>
          <a:p>
            <a:pPr marL="514350" indent="-514350">
              <a:buSzPct val="100000"/>
              <a:buFont typeface="Arial"/>
            </a:pPr>
            <a:r>
              <a:t>Limbajul simbolic al cărții nu s-a născut într-un vacuum ci e prins puternic în realitate.</a:t>
            </a:r>
            <a:endParaRPr sz="2400"/>
          </a:p>
          <a:p>
            <a:pPr marL="514350" indent="-514350">
              <a:buSzPct val="100000"/>
              <a:buFont typeface="Arial"/>
            </a:pPr>
            <a:r>
              <a:t>Trebuie ținut în minte că deși profețiile Apocalipsei se referă de obicei la viitor, limbajul în care sunt comunicate profețiile a fost limbajul timpului și locului ce a aparținut autorului inspirat.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Surse ale limbajului simbolic</a:t>
            </a:r>
          </a:p>
        </p:txBody>
      </p:sp>
      <p:sp>
        <p:nvSpPr>
          <p:cNvPr id="145" name="Shape 145"/>
          <p:cNvSpPr/>
          <p:nvPr>
            <p:ph type="body" idx="1"/>
          </p:nvPr>
        </p:nvSpPr>
        <p:spPr>
          <a:prstGeom prst="rect">
            <a:avLst/>
          </a:prstGeom>
        </p:spPr>
        <p:txBody>
          <a:bodyPr/>
          <a:lstStyle/>
          <a:p>
            <a:pPr marL="604012" indent="-604012" defTabSz="479044">
              <a:spcBef>
                <a:spcPts val="2600"/>
              </a:spcBef>
              <a:buSzPct val="100000"/>
              <a:buAutoNum type="arabicPeriod" startAt="1"/>
              <a:defRPr sz="2952">
                <a:effectLst>
                  <a:outerShdw sx="100000" sy="100000" kx="0" ky="0" algn="b" rotWithShape="0" blurRad="20828" dist="20828" dir="5520000">
                    <a:srgbClr val="FFFFFF">
                      <a:alpha val="71999"/>
                    </a:srgbClr>
                  </a:outerShdw>
                </a:effectLst>
              </a:defRPr>
            </a:pPr>
            <a:r>
              <a:t>Vechiul Testament </a:t>
            </a:r>
          </a:p>
          <a:p>
            <a:pPr marL="408986" indent="-408986" defTabSz="479044">
              <a:lnSpc>
                <a:spcPct val="90000"/>
              </a:lnSpc>
              <a:spcBef>
                <a:spcPts val="2200"/>
              </a:spcBef>
              <a:buSzPct val="100000"/>
              <a:buFont typeface="Arial"/>
              <a:defRPr sz="2624">
                <a:effectLst>
                  <a:outerShdw sx="100000" sy="100000" kx="0" ky="0" algn="b" rotWithShape="0" blurRad="20828" dist="20828" dir="5520000">
                    <a:srgbClr val="FFFFFF">
                      <a:alpha val="71999"/>
                    </a:srgbClr>
                  </a:outerShdw>
                </a:effectLst>
              </a:defRPr>
            </a:pPr>
            <a:r>
              <a:t>Aproape toate simbolurile sunt din Vechiul Testament. Niciodată nu citează direct din Vechiul Testament, ci doar aluzii cu un cuvânt aici, un concept acolo, o frază în alt loc.</a:t>
            </a:r>
          </a:p>
          <a:p>
            <a:pPr marL="408986" indent="-408986" defTabSz="479044">
              <a:lnSpc>
                <a:spcPct val="90000"/>
              </a:lnSpc>
              <a:spcBef>
                <a:spcPts val="2200"/>
              </a:spcBef>
              <a:buSzPct val="100000"/>
              <a:buFont typeface="Arial"/>
              <a:defRPr sz="2624">
                <a:effectLst>
                  <a:outerShdw sx="100000" sy="100000" kx="0" ky="0" algn="b" rotWithShape="0" blurRad="20828" dist="20828" dir="5520000">
                    <a:srgbClr val="FFFFFF">
                      <a:alpha val="71999"/>
                    </a:srgbClr>
                  </a:outerShdw>
                </a:effectLst>
              </a:defRPr>
            </a:pPr>
            <a:r>
              <a:t>Este demonstrat că din 404 vers. ale Apocalipsei, 278 conțin referințe sau aluzii, directe sau indirecte la Vechiul Testament.</a:t>
            </a:r>
          </a:p>
          <a:p>
            <a:pPr marL="408986" indent="-408986" defTabSz="479044">
              <a:lnSpc>
                <a:spcPct val="90000"/>
              </a:lnSpc>
              <a:spcBef>
                <a:spcPts val="2200"/>
              </a:spcBef>
              <a:buSzPct val="100000"/>
              <a:buFont typeface="Arial"/>
              <a:defRPr sz="2624">
                <a:effectLst>
                  <a:outerShdw sx="100000" sy="100000" kx="0" ky="0" algn="b" rotWithShape="0" blurRad="20828" dist="20828" dir="5520000">
                    <a:srgbClr val="FFFFFF">
                      <a:alpha val="71999"/>
                    </a:srgbClr>
                  </a:outerShdw>
                </a:effectLst>
              </a:defRPr>
            </a:pPr>
            <a:r>
              <a:t>Cartea pare să fie un mozaic perfect al pasajelor din Vechiul Testament.</a:t>
            </a:r>
          </a:p>
          <a:p>
            <a:pPr marL="281177" indent="-281177" defTabSz="479044">
              <a:lnSpc>
                <a:spcPct val="90000"/>
              </a:lnSpc>
              <a:spcBef>
                <a:spcPts val="2200"/>
              </a:spcBef>
              <a:buSzPct val="100000"/>
              <a:buFont typeface="Arial"/>
              <a:defRPr sz="2624">
                <a:effectLst>
                  <a:outerShdw sx="100000" sy="100000" kx="0" ky="0" algn="b" rotWithShape="0" blurRad="20828" dist="20828" dir="5520000">
                    <a:srgbClr val="FFFFFF">
                      <a:alpha val="71999"/>
                    </a:srgbClr>
                  </a:outerShdw>
                </a:effectLst>
              </a:defRPr>
            </a:pPr>
            <a:r>
              <a:t>Profeția Apocalipsei este clădită în mod special pe marile evenimente cheie din istoria sacră: creația, potopul, exodul, legământul lui Dumnezeu cu David și exilul din Babilon.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a:r>
              <a:t>Surse ale limbajului simbolic</a:t>
            </a:r>
          </a:p>
        </p:txBody>
      </p:sp>
      <p:sp>
        <p:nvSpPr>
          <p:cNvPr id="148" name="Shape 148"/>
          <p:cNvSpPr/>
          <p:nvPr>
            <p:ph type="body" idx="1"/>
          </p:nvPr>
        </p:nvSpPr>
        <p:spPr>
          <a:prstGeom prst="rect">
            <a:avLst/>
          </a:prstGeom>
        </p:spPr>
        <p:txBody>
          <a:bodyPr/>
          <a:lstStyle/>
          <a:p>
            <a:pPr marL="0" indent="0" defTabSz="537463">
              <a:spcBef>
                <a:spcPts val="2900"/>
              </a:spcBef>
              <a:buSzTx/>
              <a:buNone/>
              <a:defRPr sz="3312">
                <a:effectLst>
                  <a:outerShdw sx="100000" sy="100000" kx="0" ky="0" algn="b" rotWithShape="0" blurRad="23368" dist="23368" dir="5520000">
                    <a:srgbClr val="FFFFFF">
                      <a:alpha val="71999"/>
                    </a:srgbClr>
                  </a:outerShdw>
                </a:effectLst>
              </a:defRPr>
            </a:pPr>
            <a:r>
              <a:t>2.   Literatura păgână a Asiei Mici</a:t>
            </a:r>
          </a:p>
          <a:p>
            <a:pPr marL="438911" indent="-438911" defTabSz="537463">
              <a:lnSpc>
                <a:spcPct val="90000"/>
              </a:lnSpc>
              <a:spcBef>
                <a:spcPts val="2500"/>
              </a:spcBef>
              <a:buSzPct val="100000"/>
              <a:buFont typeface="Arial"/>
              <a:defRPr sz="2944">
                <a:effectLst>
                  <a:outerShdw sx="100000" sy="100000" kx="0" ky="0" algn="b" rotWithShape="0" blurRad="23368" dist="23368" dir="5520000">
                    <a:srgbClr val="FFFFFF">
                      <a:alpha val="71999"/>
                    </a:srgbClr>
                  </a:outerShdw>
                </a:effectLst>
              </a:defRPr>
            </a:pPr>
            <a:r>
              <a:t>Cu scopul de a comunica eficient celor ce trăiau într-un mediu păgân cu o cultură păgână, profetul folosește limbajul și termenii care aveau sens pentru ei.</a:t>
            </a:r>
          </a:p>
          <a:p>
            <a:pPr marL="0" indent="0" defTabSz="537463">
              <a:spcBef>
                <a:spcPts val="2900"/>
              </a:spcBef>
              <a:buSzTx/>
              <a:buNone/>
              <a:defRPr sz="3312">
                <a:effectLst>
                  <a:outerShdw sx="100000" sy="100000" kx="0" ky="0" algn="b" rotWithShape="0" blurRad="23368" dist="23368" dir="5520000">
                    <a:srgbClr val="FFFFFF">
                      <a:alpha val="71999"/>
                    </a:srgbClr>
                  </a:outerShdw>
                </a:effectLst>
              </a:defRPr>
            </a:pPr>
            <a:r>
              <a:t>3. Literatura apocaliptică a vremii</a:t>
            </a:r>
          </a:p>
          <a:p>
            <a:pPr marL="373888" indent="-373888" defTabSz="537463">
              <a:lnSpc>
                <a:spcPct val="90000"/>
              </a:lnSpc>
              <a:spcBef>
                <a:spcPts val="2500"/>
              </a:spcBef>
              <a:buSzPct val="100000"/>
              <a:buFont typeface="Arial"/>
              <a:defRPr sz="2944">
                <a:effectLst>
                  <a:outerShdw sx="100000" sy="100000" kx="0" ky="0" algn="b" rotWithShape="0" blurRad="23368" dist="23368" dir="5520000">
                    <a:srgbClr val="FFFFFF">
                      <a:alpha val="71999"/>
                    </a:srgbClr>
                  </a:outerShdw>
                </a:effectLst>
              </a:defRPr>
            </a:pPr>
            <a:r>
              <a:t>Limbajul simbolic al Apocalipsei este luat și din literatura apocaliptică a evreilor precum 1 Enoh (Enoh-ul etiopean), 2 Enoh (Enoh-ul slavon), 4 Ezra și 2 Baruh, erau de asemenea foarte populare și citite în sec.I A.D.</a:t>
            </a:r>
            <a:endParaRPr sz="2484"/>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r>
              <a:t>Surse ale limbajului simbolic</a:t>
            </a:r>
          </a:p>
        </p:txBody>
      </p:sp>
      <p:sp>
        <p:nvSpPr>
          <p:cNvPr id="151" name="Shape 151"/>
          <p:cNvSpPr/>
          <p:nvPr>
            <p:ph type="body" idx="1"/>
          </p:nvPr>
        </p:nvSpPr>
        <p:spPr>
          <a:prstGeom prst="rect">
            <a:avLst/>
          </a:prstGeom>
        </p:spPr>
        <p:txBody>
          <a:bodyPr/>
          <a:lstStyle/>
          <a:p>
            <a:pPr marL="0" indent="0" defTabSz="496570">
              <a:spcBef>
                <a:spcPts val="2700"/>
              </a:spcBef>
              <a:buSzTx/>
              <a:buNone/>
              <a:defRPr sz="3060">
                <a:effectLst>
                  <a:outerShdw sx="100000" sy="100000" kx="0" ky="0" algn="b" rotWithShape="0" blurRad="21590" dist="21590" dir="5520000">
                    <a:srgbClr val="FFFFFF">
                      <a:alpha val="71999"/>
                    </a:srgbClr>
                  </a:outerShdw>
                </a:effectLst>
              </a:defRPr>
            </a:pPr>
            <a:r>
              <a:t>2.   Literatura păgână a Asiei Mici</a:t>
            </a:r>
          </a:p>
          <a:p>
            <a:pPr marL="405516" indent="-405516" defTabSz="496570">
              <a:lnSpc>
                <a:spcPct val="90000"/>
              </a:lnSpc>
              <a:spcBef>
                <a:spcPts val="2300"/>
              </a:spcBef>
              <a:buSzPct val="100000"/>
              <a:buFont typeface="Arial"/>
              <a:defRPr sz="2720">
                <a:effectLst>
                  <a:outerShdw sx="100000" sy="100000" kx="0" ky="0" algn="b" rotWithShape="0" blurRad="21590" dist="21590" dir="5520000">
                    <a:srgbClr val="FFFFFF">
                      <a:alpha val="71999"/>
                    </a:srgbClr>
                  </a:outerShdw>
                </a:effectLst>
              </a:defRPr>
            </a:pPr>
            <a:r>
              <a:t>Cu scopul de a comunica eficient celor ce trăiau într-un mediu păgân cu o cultură păgână, profetul folosește limbajul și termenii care aveau sens pentru ei.</a:t>
            </a:r>
          </a:p>
          <a:p>
            <a:pPr marL="0" indent="0" defTabSz="496570">
              <a:spcBef>
                <a:spcPts val="2700"/>
              </a:spcBef>
              <a:buSzTx/>
              <a:buNone/>
              <a:defRPr sz="3060">
                <a:effectLst>
                  <a:outerShdw sx="100000" sy="100000" kx="0" ky="0" algn="b" rotWithShape="0" blurRad="21590" dist="21590" dir="5520000">
                    <a:srgbClr val="FFFFFF">
                      <a:alpha val="71999"/>
                    </a:srgbClr>
                  </a:outerShdw>
                </a:effectLst>
              </a:defRPr>
            </a:pPr>
            <a:r>
              <a:t>3. Literatura apocaliptică a vremii</a:t>
            </a:r>
          </a:p>
          <a:p>
            <a:pPr marL="345440" indent="-345440" defTabSz="496570">
              <a:lnSpc>
                <a:spcPct val="90000"/>
              </a:lnSpc>
              <a:spcBef>
                <a:spcPts val="2300"/>
              </a:spcBef>
              <a:buSzPct val="100000"/>
              <a:buFont typeface="Arial"/>
              <a:defRPr sz="2720">
                <a:effectLst>
                  <a:outerShdw sx="100000" sy="100000" kx="0" ky="0" algn="b" rotWithShape="0" blurRad="21590" dist="21590" dir="5520000">
                    <a:srgbClr val="FFFFFF">
                      <a:alpha val="71999"/>
                    </a:srgbClr>
                  </a:outerShdw>
                </a:effectLst>
              </a:defRPr>
            </a:pPr>
            <a:r>
              <a:t>Limbajul simbolic al Apocalipsei este luat și din literatura apocaliptică a evreilor precum 1 Enoh (Enoh-ul etiopean), 2 Enoh (Enoh-ul slavon), 4 Ezra și 2 Baruh, erau de asemenea foarte populare și citite în sec.I A.D.</a:t>
            </a:r>
          </a:p>
          <a:p>
            <a:pPr marL="0" indent="0" defTabSz="496570">
              <a:spcBef>
                <a:spcPts val="2700"/>
              </a:spcBef>
              <a:buSzTx/>
              <a:buNone/>
              <a:defRPr sz="3060">
                <a:effectLst>
                  <a:outerShdw sx="100000" sy="100000" kx="0" ky="0" algn="b" rotWithShape="0" blurRad="21590" dist="21590" dir="5520000">
                    <a:srgbClr val="FFFFFF">
                      <a:alpha val="71999"/>
                    </a:srgbClr>
                  </a:outerShdw>
                </a:effectLst>
              </a:defRPr>
            </a:pPr>
            <a:r>
              <a:t>4. Paralele din Noul Testament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defTabSz="578358">
              <a:defRPr sz="7128"/>
            </a:pPr>
          </a:p>
        </p:txBody>
      </p:sp>
      <p:sp>
        <p:nvSpPr>
          <p:cNvPr id="154" name="Shape 154"/>
          <p:cNvSpPr/>
          <p:nvPr>
            <p:ph type="body" idx="1"/>
          </p:nvPr>
        </p:nvSpPr>
        <p:spPr>
          <a:prstGeom prst="rect">
            <a:avLst/>
          </a:prstGeom>
        </p:spPr>
        <p:txBody>
          <a:bodyPr/>
          <a:lstStyle/>
          <a:p>
            <a:pPr>
              <a:buBlip>
                <a:blip r:embed="rId2"/>
              </a:buBlip>
            </a:pPr>
            <a:r>
              <a:t>Cele 8 vers. de deschidere oferă un sumar general și informații vitale despre conținutul întregii cărți.</a:t>
            </a:r>
            <a:endParaRPr b="1" sz="3000">
              <a:solidFill>
                <a:srgbClr val="FFFF00"/>
              </a:solidFill>
              <a:effectLst>
                <a:outerShdw sx="100000" sy="100000" kx="0" ky="0" algn="b" rotWithShape="0" blurRad="12700" dist="25400" dir="2700000">
                  <a:srgbClr val="000000"/>
                </a:outerShdw>
              </a:effectLst>
              <a:latin typeface="Times New Roman"/>
              <a:ea typeface="Times New Roman"/>
              <a:cs typeface="Times New Roman"/>
              <a:sym typeface="Times New Roman"/>
            </a:endParaRPr>
          </a:p>
          <a:p>
            <a:pPr>
              <a:buBlip>
                <a:blip r:embed="rId2"/>
              </a:buBlip>
            </a:pPr>
            <a:r>
              <a:t>Prologul explică cum și pentru care scop a fost scrisă cartea, introduce autorul cărții și descrie natura și temele principale.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